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6"/>
  </p:notesMasterIdLst>
  <p:handoutMasterIdLst>
    <p:handoutMasterId r:id="rId47"/>
  </p:handoutMasterIdLst>
  <p:sldIdLst>
    <p:sldId id="303" r:id="rId5"/>
    <p:sldId id="705" r:id="rId6"/>
    <p:sldId id="706" r:id="rId7"/>
    <p:sldId id="874" r:id="rId8"/>
    <p:sldId id="876" r:id="rId9"/>
    <p:sldId id="906" r:id="rId10"/>
    <p:sldId id="709" r:id="rId11"/>
    <p:sldId id="713" r:id="rId12"/>
    <p:sldId id="969" r:id="rId13"/>
    <p:sldId id="925" r:id="rId14"/>
    <p:sldId id="999" r:id="rId15"/>
    <p:sldId id="968" r:id="rId16"/>
    <p:sldId id="955" r:id="rId17"/>
    <p:sldId id="956" r:id="rId18"/>
    <p:sldId id="971" r:id="rId19"/>
    <p:sldId id="974" r:id="rId20"/>
    <p:sldId id="975" r:id="rId21"/>
    <p:sldId id="916" r:id="rId22"/>
    <p:sldId id="918" r:id="rId23"/>
    <p:sldId id="1000" r:id="rId24"/>
    <p:sldId id="972" r:id="rId25"/>
    <p:sldId id="989" r:id="rId26"/>
    <p:sldId id="993" r:id="rId27"/>
    <p:sldId id="985" r:id="rId28"/>
    <p:sldId id="997" r:id="rId29"/>
    <p:sldId id="926" r:id="rId30"/>
    <p:sldId id="928" r:id="rId31"/>
    <p:sldId id="936" r:id="rId32"/>
    <p:sldId id="977" r:id="rId33"/>
    <p:sldId id="953" r:id="rId34"/>
    <p:sldId id="978" r:id="rId35"/>
    <p:sldId id="991" r:id="rId36"/>
    <p:sldId id="995" r:id="rId37"/>
    <p:sldId id="994" r:id="rId38"/>
    <p:sldId id="998" r:id="rId39"/>
    <p:sldId id="984" r:id="rId40"/>
    <p:sldId id="933" r:id="rId41"/>
    <p:sldId id="735" r:id="rId42"/>
    <p:sldId id="1002" r:id="rId43"/>
    <p:sldId id="1001" r:id="rId44"/>
    <p:sldId id="1003" r:id="rId4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CC00"/>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89" autoAdjust="0"/>
    <p:restoredTop sz="96370" autoAdjust="0"/>
  </p:normalViewPr>
  <p:slideViewPr>
    <p:cSldViewPr snapToGrid="0">
      <p:cViewPr>
        <p:scale>
          <a:sx n="100" d="100"/>
          <a:sy n="100" d="100"/>
        </p:scale>
        <p:origin x="396" y="144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9/6/2023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9/6/2023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#101</a:t>
            </a:r>
          </a:p>
          <a:p>
            <a:pPr eaLnBrk="1" hangingPunct="1">
              <a:defRPr/>
            </a:pPr>
            <a:r>
              <a:rPr lang="fi-FI" altLang="en-US" sz="1200" b="1" dirty="0">
                <a:latin typeface="Arial "/>
              </a:rPr>
              <a:t>Bangalore, India, September 11 – 15, 2023</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SP-231088</a:t>
            </a:r>
            <a:endParaRPr lang="en-GB" altLang="en-US" sz="1200" dirty="0"/>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SA#101, 11-15 September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SA/TSG_SA/TSGS_100_Taipei_2023-06/Docs/SP-230541.zip" TargetMode="External"/><Relationship Id="rId13" Type="http://schemas.openxmlformats.org/officeDocument/2006/relationships/hyperlink" Target="https://www.3gpp.org/ftp/TSG_SA/TSG_SA/TSGS_99_Rotterdam_2023-03/Docs/SP-230164.zip" TargetMode="External"/><Relationship Id="rId3" Type="http://schemas.openxmlformats.org/officeDocument/2006/relationships/hyperlink" Target="https://www.3gpp.org/ftp/tsg_sa/TSG_SA/TSGs_101_Bangalore_2023-09/Docs/SP-230977.zip" TargetMode="External"/><Relationship Id="rId7" Type="http://schemas.openxmlformats.org/officeDocument/2006/relationships/hyperlink" Target="https://www.3gpp.org/ftp/Information/WI_Sheet/SP-220685.zip" TargetMode="External"/><Relationship Id="rId12" Type="http://schemas.openxmlformats.org/officeDocument/2006/relationships/hyperlink" Target="https://www.3gpp.org/ftp/Information/WI_Sheet/SP-221033.zip" TargetMode="External"/><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72.zip" TargetMode="External"/><Relationship Id="rId11" Type="http://schemas.openxmlformats.org/officeDocument/2006/relationships/hyperlink" Target="https://www.3gpp.org/ftp/Information/WI_Sheet/SP-220610.zip" TargetMode="External"/><Relationship Id="rId5" Type="http://schemas.openxmlformats.org/officeDocument/2006/relationships/hyperlink" Target="https://www.3gpp.org/ftp/TSG_SA/TSG_SA/TSGS_99_Rotterdam_2023-03/Docs/SP-230165.zip" TargetMode="External"/><Relationship Id="rId10" Type="http://schemas.openxmlformats.org/officeDocument/2006/relationships/hyperlink" Target="https://www.3gpp.org/ftp/Information/WI_Sheet/SP-220608.zip" TargetMode="External"/><Relationship Id="rId4" Type="http://schemas.openxmlformats.org/officeDocument/2006/relationships/hyperlink" Target="https://www.3gpp.org/ftp/Information/WI_Sheet/SP-220242.zip" TargetMode="External"/><Relationship Id="rId9" Type="http://schemas.openxmlformats.org/officeDocument/2006/relationships/hyperlink" Target="https://www.3gpp.org/ftp/Information/WI_Sheet/SP-190040.zip" TargetMode="External"/><Relationship Id="rId14" Type="http://schemas.openxmlformats.org/officeDocument/2006/relationships/hyperlink" Target="https://www.3gpp.org/ftp/Information/WI_Sheet/SP-221346.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1_Bangalore_2023-09/Docs/SP-230976.zip" TargetMode="External"/><Relationship Id="rId4" Type="http://schemas.openxmlformats.org/officeDocument/2006/relationships/hyperlink" Target="file:///C:\Users\fgabi\Box\Documents\3GPP%20SA\TSGS_100_Taipei_2023-06\Docs\SP-230543.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17.zip" TargetMode="External"/><Relationship Id="rId2" Type="http://schemas.openxmlformats.org/officeDocument/2006/relationships/hyperlink" Target="https://www.3gpp.org/ftp/tsg_sa/TSG_SA/TSGs_101_Bangalore_2023-09/Docs/SP-230921.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1_Bangalore_2023-09/Docs/SP-230920.zip" TargetMode="External"/><Relationship Id="rId4" Type="http://schemas.openxmlformats.org/officeDocument/2006/relationships/hyperlink" Target="https://www.3gpp.org/ftp/tsg_sa/TSG_SA/TSGs_101_Bangalore_2023-09/Docs/SP-230919.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21032.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Information/WI_Sheet/SP-22024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5.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Information/WI_Sheet/SP-220685.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41.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Information/WI_Sheet/SP-190040.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81.zip" TargetMode="External"/><Relationship Id="rId2" Type="http://schemas.openxmlformats.org/officeDocument/2006/relationships/hyperlink" Target="https://www.3gpp.org/ftp/tsg_sa/TSG_SA/TSGs_101_Bangalore_2023-09/Docs/SP-230978.zip" TargetMode="External"/><Relationship Id="rId1" Type="http://schemas.openxmlformats.org/officeDocument/2006/relationships/slideLayout" Target="../slideLayouts/slideLayout2.xml"/><Relationship Id="rId5" Type="http://schemas.openxmlformats.org/officeDocument/2006/relationships/hyperlink" Target="https://www.3gpp.org/ftp/Information/WI_Sheet/SP-220608.zip" TargetMode="External"/><Relationship Id="rId4" Type="http://schemas.openxmlformats.org/officeDocument/2006/relationships/hyperlink" Target="https://www.3gpp.org/ftp/tsg_sa/TSG_SA/TSGs_101_Bangalore_2023-09/Docs/SP-23098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Information/WI_Sheet/SP-220610.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Information/WI_Sheet/SP-221346.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file:///C:\Users\fgabi\Box\Documents\3GPP%20SA\TSGS_100_Taipei_2023-06\Docs\SP-230542.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3.zip" TargetMode="External"/><Relationship Id="rId2" Type="http://schemas.openxmlformats.org/officeDocument/2006/relationships/hyperlink" Target="https://www.3gpp.org/ftp/tsg_sa/TSG_SA/TSGs_101_Bangalore_2023-09/Docs/SP-230976.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21330.zip" TargetMode="External"/><Relationship Id="rId13" Type="http://schemas.openxmlformats.org/officeDocument/2006/relationships/hyperlink" Target="file:///C:\Users\fgabi\Box\Documents\3GPP%20SA\TSGS_100_Taipei_2023-06\Docs\SP-230544.zip" TargetMode="External"/><Relationship Id="rId3" Type="http://schemas.openxmlformats.org/officeDocument/2006/relationships/hyperlink" Target="https://www.3gpp.org/ftp/Information/WI_Sheet/SP-220328.zip" TargetMode="External"/><Relationship Id="rId7" Type="http://schemas.openxmlformats.org/officeDocument/2006/relationships/hyperlink" Target="https://www.3gpp.org/ftp/tsg_sa/TSG_SA/TSGS_96_Budapest_2022_06/Docs/SP-220616.zip" TargetMode="External"/><Relationship Id="rId12" Type="http://schemas.openxmlformats.org/officeDocument/2006/relationships/hyperlink" Target="file:///C:\Users\fgabi\Box\Documents\3GPP%20SA\TSGS_100_Taipei_2023-06\Docs\SP-230540.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240.zip" TargetMode="External"/><Relationship Id="rId11" Type="http://schemas.openxmlformats.org/officeDocument/2006/relationships/hyperlink" Target="file:///C:\Users\fgabi\Box\Documents\3GPP%20SA\TSGS_100_Taipei_2023-06\Docs\SP-230539.zip" TargetMode="External"/><Relationship Id="rId5" Type="http://schemas.openxmlformats.org/officeDocument/2006/relationships/hyperlink" Target="https://www.3gpp.org/ftp/Information/WI_Sheet/SP-220239.zip" TargetMode="External"/><Relationship Id="rId10" Type="http://schemas.openxmlformats.org/officeDocument/2006/relationships/hyperlink" Target="https://www.3gpp.org/ftp/Information/WI_Sheet/SP-211338.zip" TargetMode="External"/><Relationship Id="rId4" Type="http://schemas.openxmlformats.org/officeDocument/2006/relationships/hyperlink" Target="https://www.3gpp.org/ftp/Information/WI_Sheet/SP-220675.zip" TargetMode="External"/><Relationship Id="rId9" Type="http://schemas.openxmlformats.org/officeDocument/2006/relationships/hyperlink" Target="https://www.3gpp.org/ftp/Information/WI_Sheet/SP-22061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22.zip" TargetMode="External"/><Relationship Id="rId2" Type="http://schemas.openxmlformats.org/officeDocument/2006/relationships/hyperlink" Target="https://www.3gpp.org/ftp/tsg_sa/TSG_SA/TSGs_101_Bangalore_2023-09/Docs/SP-230979.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91E_Electronic/Docs/SP-210043.zip" TargetMode="External"/><Relationship Id="rId4" Type="http://schemas.openxmlformats.org/officeDocument/2006/relationships/hyperlink" Target="https://www.3gpp.org/ftp/TSG_SA/TSG_SA/TSGS_100_Taipei_2023-06/Docs/SP-230546.zip"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20675.zip" TargetMode="External"/><Relationship Id="rId2" Type="http://schemas.openxmlformats.org/officeDocument/2006/relationships/hyperlink" Target="https://www.3gpp.org/ftp/tsg_sa/TSG_SA/TSGs_101_Bangalore_2023-09/Docs/SP-230982.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Information/WI_Sheet/SP-220239.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61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39.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81.zip" TargetMode="External"/><Relationship Id="rId2" Type="http://schemas.openxmlformats.org/officeDocument/2006/relationships/hyperlink" Target="https://www.3gpp.org/ftp/tsg_sa/TSG_SA/TSGs_101_Bangalore_2023-09/Docs/SP-23097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1_Bangalore_2023-09/Docs/SP-230982.zip" TargetMode="External"/><Relationship Id="rId5" Type="http://schemas.openxmlformats.org/officeDocument/2006/relationships/hyperlink" Target="https://www.3gpp.org/ftp/tsg_sa/TSG_SA/TSGs_101_Bangalore_2023-09/Docs/SP-230979.zip" TargetMode="External"/><Relationship Id="rId4" Type="http://schemas.openxmlformats.org/officeDocument/2006/relationships/hyperlink" Target="https://www.3gpp.org/ftp/tsg_sa/TSG_SA/TSGs_101_Bangalore_2023-09/Docs/SP-230980.zip"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linkedin.com/in/ACoAAAL5tTIBncrD1dw0yCNTr4Q0a1BHr68fnzE" TargetMode="External"/><Relationship Id="rId7" Type="http://schemas.openxmlformats.org/officeDocument/2006/relationships/hyperlink" Target="https://www.linkedin.com/in/ACoAAAcS_c8BYUhG8LsLeiRIpXM5MnQjvs-BxHA"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linkedin.com/in/ACoAAAAMi5UBkL3TbyEw2tWdbI0m9Me6ggfS8Uo" TargetMode="External"/><Relationship Id="rId5" Type="http://schemas.openxmlformats.org/officeDocument/2006/relationships/hyperlink" Target="https://www.linkedin.com/in/ACoAAANI51oB1RHilJ4orUwPn0nLCU1lC2iuWeg" TargetMode="External"/><Relationship Id="rId4" Type="http://schemas.openxmlformats.org/officeDocument/2006/relationships/hyperlink" Target="https://www.linkedin.com/in/ACoAAAAzGDsBiK8ERE_PeNMYgNUJ-_81142V3Mw"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sa/TSG_SA/TSGs_101_Bangalore_2023-09/Docs/SP-230915.zip" TargetMode="External"/><Relationship Id="rId3" Type="http://schemas.openxmlformats.org/officeDocument/2006/relationships/hyperlink" Target="https://www.3gpp.org/ftp/tsg_sa/TSG_SA/TSGs_101_Bangalore_2023-09/Docs/SP-230912.zip" TargetMode="External"/><Relationship Id="rId7" Type="http://schemas.openxmlformats.org/officeDocument/2006/relationships/hyperlink" Target="https://www.3gpp.org/ftp/tsg_sa/TSG_SA/TSGs_101_Bangalore_2023-09/Docs/SP-230918.zip" TargetMode="External"/><Relationship Id="rId2" Type="http://schemas.openxmlformats.org/officeDocument/2006/relationships/hyperlink" Target="https://www.3gpp.org/ftp/tsg_sa/TSG_SA/TSGs_101_Bangalore_2023-09/Docs/SP-230914.zip" TargetMode="External"/><Relationship Id="rId1" Type="http://schemas.openxmlformats.org/officeDocument/2006/relationships/slideLayout" Target="../slideLayouts/slideLayout2.xml"/><Relationship Id="rId6" Type="http://schemas.openxmlformats.org/officeDocument/2006/relationships/hyperlink" Target="https://urldefense.com/v3/__https:/www.3gpp.org/ftp/TSG_SA/TSG_SA/TSGs_101_Bangalore_2023-09/Docs/SP-231053.zip__;!!HOHtwYw!EFpF3zURC5xnr20wu9eXx7yteZt1UpTFd-FPiJ9Ck3CEEx5TIULid8-wouDFsiwqPoj-8Y4mzfRjDjjYZ8csWLGN4zB6g6ZokQ$" TargetMode="External"/><Relationship Id="rId5" Type="http://schemas.openxmlformats.org/officeDocument/2006/relationships/hyperlink" Target="https://www.3gpp.org/ftp/tsg_sa/TSG_SA/TSGs_101_Bangalore_2023-09/Docs/SP-230913.zip" TargetMode="External"/><Relationship Id="rId4" Type="http://schemas.openxmlformats.org/officeDocument/2006/relationships/hyperlink" Target="https://urldefense.com/v3/__https:/www.3gpp.org/ftp/TSG_SA/TSG_SA/TSGs_101_Bangalore_2023-09/Docs/SP-231082.zip__;!!HOHtwYw!EFpF3zURC5xnr20wu9eXx7yteZt1UpTFd-FPiJ9Ck3CEEx5TIULid8-wouDFsiwqPoj-8Y4mzfRjDjjYZ8csWLGN4zBKdXwT8g$" TargetMode="External"/><Relationship Id="rId9" Type="http://schemas.openxmlformats.org/officeDocument/2006/relationships/hyperlink" Target="https://www.3gpp.org/ftp/tsg_sa/TSG_SA/TSGs_101_Bangalore_2023-09/Docs/SP-230916.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SA#101</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1/2</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1604923464"/>
              </p:ext>
            </p:extLst>
          </p:nvPr>
        </p:nvGraphicFramePr>
        <p:xfrm>
          <a:off x="647700" y="1357900"/>
          <a:ext cx="10238474" cy="473388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3"/>
                        </a:rPr>
                        <a:t>SP-230977</a:t>
                      </a:r>
                      <a:br>
                        <a:rPr lang="en-GB" sz="1100" dirty="0">
                          <a:solidFill>
                            <a:srgbClr val="FF0000"/>
                          </a:solidFill>
                        </a:rPr>
                      </a:br>
                      <a:r>
                        <a:rPr lang="en-GB" sz="1100" dirty="0">
                          <a:solidFill>
                            <a:srgbClr val="FF0000"/>
                          </a:solidFill>
                        </a:rPr>
                        <a:t>Progress reduced to extended scope.</a:t>
                      </a:r>
                    </a:p>
                  </a:txBody>
                  <a:tcPr marL="36001" marR="36001" marT="0" marB="0" anchor="ctr"/>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4"/>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 </a:t>
                      </a:r>
                      <a:br>
                        <a:rPr lang="en-US" sz="1100" dirty="0"/>
                      </a:br>
                      <a:r>
                        <a:rPr lang="en-US" sz="1100" dirty="0">
                          <a:solidFill>
                            <a:srgbClr val="FF0000"/>
                          </a:solidFill>
                          <a:highlight>
                            <a:srgbClr val="FFFF00"/>
                          </a:highlight>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5"/>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Note: target date to be corrected in Work Plan</a:t>
                      </a:r>
                    </a:p>
                  </a:txBody>
                  <a:tcPr marL="36001" marR="36001" marT="0" marB="0" anchor="ctr"/>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fontAlgn="b"/>
                      <a:r>
                        <a:rPr lang="en-US" sz="1100" dirty="0">
                          <a:solidFill>
                            <a:schemeClr val="bg1">
                              <a:lumMod val="50000"/>
                            </a:schemeClr>
                          </a:solidFill>
                        </a:rPr>
                        <a:t>70%</a:t>
                      </a:r>
                    </a:p>
                  </a:txBody>
                  <a:tcPr marL="9525" marR="9525" marT="9525" marB="0" anchor="b"/>
                </a:tc>
                <a:tc>
                  <a:txBody>
                    <a:bodyPr/>
                    <a:lstStyle/>
                    <a:p>
                      <a:pPr algn="l" fontAlgn="b"/>
                      <a:r>
                        <a:rPr lang="en-US" sz="1100" dirty="0">
                          <a:solidFill>
                            <a:schemeClr val="bg1">
                              <a:lumMod val="50000"/>
                            </a:schemeClr>
                          </a:solidFill>
                          <a:hlinkClick r:id="rId6">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r>
                        <a:rPr lang="en-GB" sz="1050" dirty="0">
                          <a:solidFill>
                            <a:schemeClr val="bg1">
                              <a:lumMod val="50000"/>
                            </a:schemeClr>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ctr"/>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7"/>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GB" sz="1100" dirty="0">
                          <a:solidFill>
                            <a:srgbClr val="FF0000"/>
                          </a:solidFill>
                          <a:hlinkClick r:id="rId8"/>
                        </a:rPr>
                        <a:t>SP-230541</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9"/>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r>
                        <a:rPr lang="en-US" sz="1100" dirty="0">
                          <a:solidFill>
                            <a:schemeClr val="tx1"/>
                          </a:solidFill>
                        </a:rPr>
                        <a:t>65%</a:t>
                      </a:r>
                    </a:p>
                  </a:txBody>
                  <a:tcPr marL="9525" marR="9525" marT="9525" marB="0" anchor="b"/>
                </a:tc>
                <a:tc>
                  <a:txBody>
                    <a:bodyPr/>
                    <a:lstStyle/>
                    <a:p>
                      <a:pPr algn="l" fontAlgn="b"/>
                      <a:r>
                        <a:rPr lang="en-US" sz="1100" dirty="0">
                          <a:hlinkClick r:id="rId10"/>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11"/>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05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fontAlgn="b"/>
                      <a:r>
                        <a:rPr lang="en-US" sz="1100" dirty="0">
                          <a:solidFill>
                            <a:schemeClr val="bg1">
                              <a:lumMod val="50000"/>
                            </a:schemeClr>
                          </a:solidFill>
                        </a:rPr>
                        <a:t>50%</a:t>
                      </a:r>
                    </a:p>
                  </a:txBody>
                  <a:tcPr marL="9525" marR="9525" marT="9525" marB="0" anchor="b"/>
                </a:tc>
                <a:tc>
                  <a:txBody>
                    <a:bodyPr/>
                    <a:lstStyle/>
                    <a:p>
                      <a:pPr algn="l" fontAlgn="b"/>
                      <a:r>
                        <a:rPr lang="en-US" sz="1100" dirty="0">
                          <a:solidFill>
                            <a:schemeClr val="bg1">
                              <a:lumMod val="50000"/>
                            </a:schemeClr>
                          </a:solidFill>
                          <a:hlinkClick r:id="rId13">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r>
                        <a:rPr lang="en-GB" sz="1050" dirty="0">
                          <a:solidFill>
                            <a:schemeClr val="bg1">
                              <a:lumMod val="50000"/>
                            </a:schemeClr>
                          </a:solidFill>
                        </a:rPr>
                        <a:t>100%</a:t>
                      </a:r>
                    </a:p>
                  </a:txBody>
                  <a:tcPr marL="36001" marR="36001" marT="0" marB="0" anchor="ctr"/>
                </a:tc>
                <a:tc>
                  <a:txBody>
                    <a:bodyPr/>
                    <a:lstStyle/>
                    <a:p>
                      <a:pPr algn="ct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ctr"/>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14"/>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2/2</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903073160"/>
              </p:ext>
            </p:extLst>
          </p:nvPr>
        </p:nvGraphicFramePr>
        <p:xfrm>
          <a:off x="647700" y="1357900"/>
          <a:ext cx="10238474" cy="1345317"/>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10%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860710606"/>
                  </a:ext>
                </a:extLst>
              </a:tr>
              <a:tr h="32073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3" action="ppaction://hlinkfile"/>
                        </a:rPr>
                        <a:t>SP-230542</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4" action="ppaction://hlinkfile"/>
                        </a:rPr>
                        <a:t>SP-230543</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 in: </a:t>
                      </a:r>
                      <a:r>
                        <a:rPr lang="en-US" sz="1100" dirty="0">
                          <a:effectLst/>
                          <a:highlight>
                            <a:srgbClr val="FFFF00"/>
                          </a:highlight>
                          <a:hlinkClick r:id="rId5"/>
                        </a:rPr>
                        <a:t>SP-230976</a:t>
                      </a:r>
                      <a:endParaRPr lang="en-US" sz="1800" dirty="0">
                        <a:effectLst/>
                        <a:highlight>
                          <a:srgbClr val="FFFF00"/>
                        </a:highlight>
                        <a:latin typeface="Calibri" panose="020F0502020204030204" pitchFamily="34" charset="0"/>
                        <a:ea typeface="PMingLiU" panose="02020500000000000000" pitchFamily="18" charset="-120"/>
                      </a:endParaRPr>
                    </a:p>
                  </a:txBody>
                  <a:tcPr marL="36001" marR="36001" marT="0" marB="0" anchor="ctr"/>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Rel-18 items and TEI18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1800" u="sng" dirty="0">
                <a:solidFill>
                  <a:srgbClr val="0000FF"/>
                </a:solidFill>
                <a:hlinkClick r:id="rId2"/>
              </a:rPr>
              <a:t>SP-230921</a:t>
            </a:r>
            <a:r>
              <a:rPr lang="en-US" sz="1800" dirty="0"/>
              <a:t> : Rel-18 CR on TEI18</a:t>
            </a:r>
            <a:endParaRPr lang="en-GB" sz="1800" u="sng" dirty="0">
              <a:solidFill>
                <a:srgbClr val="0000FF"/>
              </a:solidFill>
              <a:ea typeface="Times New Roman" panose="02020603050405020304" pitchFamily="18"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S4-231570: CR 26.114-0557r6 [TEI18] on </a:t>
            </a:r>
            <a:r>
              <a:rPr lang="en-US" sz="1400" dirty="0"/>
              <a:t>Supporting HD video calls </a:t>
            </a: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(Rel-18). Upgrade the video capabilities of MTSI to recommend support for HD resolution for AVC and HEVC.</a:t>
            </a:r>
          </a:p>
          <a:p>
            <a:r>
              <a:rPr lang="en-US" sz="1800" u="sng" dirty="0">
                <a:solidFill>
                  <a:srgbClr val="0000FF"/>
                </a:solidFill>
                <a:hlinkClick r:id="rId3"/>
              </a:rPr>
              <a:t>SP-230917</a:t>
            </a:r>
            <a:r>
              <a:rPr lang="en-US" sz="1800" dirty="0"/>
              <a:t> : CRs on 5GMS_Ph2</a:t>
            </a:r>
          </a:p>
          <a:p>
            <a:pPr marL="400050" lvl="1">
              <a:lnSpc>
                <a:spcPct val="107000"/>
              </a:lnSpc>
              <a:spcBef>
                <a:spcPts val="0"/>
              </a:spcBef>
              <a:spcAft>
                <a:spcPts val="8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S4-231151: CR 26.501-0070r2 [5GMS_Ph2] Additional baseline parameter for 3GPP Service URL (Rel-18).</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S4-231152: CR 26.501-0071r1 [5GMS_Ph2] Update to 5GMS+MBS architecture (Rel-18).</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S4-231577: CR 26.501-0069r4 [5GMS_Ph2] Event exposure (Rel-18).</a:t>
            </a:r>
          </a:p>
          <a:p>
            <a:pPr marL="0">
              <a:lnSpc>
                <a:spcPct val="107000"/>
              </a:lnSpc>
              <a:spcBef>
                <a:spcPts val="0"/>
              </a:spcBef>
              <a:spcAft>
                <a:spcPts val="800"/>
              </a:spcAft>
              <a:defRPr/>
            </a:pPr>
            <a:r>
              <a:rPr lang="en-US" sz="1800" i="0" u="sng" strike="noStrike" dirty="0">
                <a:solidFill>
                  <a:srgbClr val="0000FF"/>
                </a:solidFill>
                <a:effectLst/>
                <a:hlinkClick r:id="rId4"/>
              </a:rPr>
              <a:t>SP-230919</a:t>
            </a:r>
            <a:r>
              <a:rPr lang="en-US" sz="1800" dirty="0"/>
              <a:t> : CRs on </a:t>
            </a:r>
            <a:r>
              <a:rPr lang="en-US" sz="1800" dirty="0">
                <a:effectLst/>
                <a:latin typeface="Calibri" panose="020F0502020204030204" pitchFamily="34" charset="0"/>
                <a:ea typeface="Calibri" panose="020F0502020204030204" pitchFamily="34" charset="0"/>
                <a:cs typeface="Times New Roman" panose="02020603050405020304" pitchFamily="18" charset="0"/>
              </a:rPr>
              <a:t>5GMSA, TEI18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S4-231578: CR 26.501-0066r5 [5GMSA, TEI18] Clarifications to Network Assistance feature (Rel-18). An “almost mirror” of Rel-16 and 17 corrections.</a:t>
            </a:r>
          </a:p>
          <a:p>
            <a:pPr marL="0">
              <a:lnSpc>
                <a:spcPct val="107000"/>
              </a:lnSpc>
              <a:spcBef>
                <a:spcPts val="0"/>
              </a:spcBef>
              <a:spcAft>
                <a:spcPts val="800"/>
              </a:spcAft>
              <a:defRPr/>
            </a:pPr>
            <a:r>
              <a:rPr lang="en-US" sz="1800" u="sng" dirty="0">
                <a:solidFill>
                  <a:srgbClr val="0000FF"/>
                </a:solidFill>
                <a:hlinkClick r:id="rId5"/>
              </a:rPr>
              <a:t>SP-230920</a:t>
            </a:r>
            <a:r>
              <a:rPr lang="en-US" sz="1800" dirty="0"/>
              <a:t> : CRs on </a:t>
            </a:r>
            <a:r>
              <a:rPr lang="en-US" sz="1800" dirty="0">
                <a:effectLst/>
                <a:latin typeface="Calibri" panose="020F0502020204030204" pitchFamily="34" charset="0"/>
                <a:ea typeface="Calibri" panose="020F0502020204030204" pitchFamily="34" charset="0"/>
                <a:cs typeface="Times New Roman" panose="02020603050405020304" pitchFamily="18" charset="0"/>
              </a:rPr>
              <a:t>TEI18, ADAE, EVEX</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S4-231492: CR 26.531-0007r1 [TEI18, ADAE, EVEX, Stage 2] UE Application instructing DDCC for immediate data report delivery. Following coordination with SA6.</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S4-231493: CR 26.532-0005r1 [TEI18, ADAE, EVEX, Stage 3] UE Application instructing DDCC for immediate data report delivery. Following coordination with SA6.</a:t>
            </a: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0" indent="0">
              <a:buNone/>
            </a:pPr>
            <a:endParaRPr lang="en-US" sz="2000" dirty="0"/>
          </a:p>
        </p:txBody>
      </p:sp>
    </p:spTree>
    <p:extLst>
      <p:ext uri="{BB962C8B-B14F-4D97-AF65-F5344CB8AC3E}">
        <p14:creationId xmlns:p14="http://schemas.microsoft.com/office/powerpoint/2010/main" val="39066535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Restructured TS 26.113 to accommodate stage-3 work for all reference points and functions defined in TS 26.506</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Revised WID to add stage-3 objective and impacted spec to TS 26.51x in coordination with 5GMS_Pro_Ph2. New rapporteur.</a:t>
            </a:r>
          </a:p>
          <a:p>
            <a:pPr marL="687388" lvl="1" indent="-287338">
              <a:lnSpc>
                <a:spcPct val="93000"/>
              </a:lnSpc>
              <a:spcBef>
                <a:spcPct val="15000"/>
              </a:spcBef>
              <a:spcAft>
                <a:spcPct val="15000"/>
              </a:spcAft>
              <a:buSzPct val="100000"/>
              <a:tabLst>
                <a:tab pos="285750" algn="l"/>
              </a:tabLst>
              <a:defRPr/>
            </a:pPr>
            <a:r>
              <a:rPr lang="en-GB" sz="1000" dirty="0"/>
              <a:t>Revised WID for approval in: </a:t>
            </a:r>
            <a:r>
              <a:rPr lang="en-GB" sz="1000" dirty="0">
                <a:solidFill>
                  <a:srgbClr val="FF0000"/>
                </a:solidFill>
                <a:hlinkClick r:id="rId2"/>
              </a:rPr>
              <a:t>SP-230977</a:t>
            </a: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Completion date change: 12/23 → 03/24</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26.113 to v1.0.0 and present it to SA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484340894"/>
              </p:ext>
            </p:extLst>
          </p:nvPr>
        </p:nvGraphicFramePr>
        <p:xfrm>
          <a:off x="647700" y="1454150"/>
          <a:ext cx="10084901" cy="8491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3"/>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2"/>
                        </a:rPr>
                        <a:t>SP-230977</a:t>
                      </a:r>
                      <a:br>
                        <a:rPr lang="en-GB" sz="1100" dirty="0">
                          <a:solidFill>
                            <a:srgbClr val="FF0000"/>
                          </a:solidFill>
                        </a:rPr>
                      </a:br>
                      <a:r>
                        <a:rPr lang="en-GB" sz="1100" dirty="0">
                          <a:solidFill>
                            <a:srgbClr val="FF0000"/>
                          </a:solidFill>
                        </a:rPr>
                        <a:t>Progress reduced to extended scope.</a:t>
                      </a: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Clarified the scope of the Work Item and its relationship with other work items such as IBACS (device capabilities vs service media requirements)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Progressed the </a:t>
            </a:r>
            <a:r>
              <a:rPr lang="en-US" altLang="zh-CN" sz="1200" dirty="0" err="1">
                <a:cs typeface="Arial" pitchFamily="34" charset="0"/>
              </a:rPr>
              <a:t>QoE</a:t>
            </a:r>
            <a:r>
              <a:rPr lang="en-US" altLang="zh-CN" sz="1200" dirty="0">
                <a:cs typeface="Arial" pitchFamily="34" charset="0"/>
              </a:rPr>
              <a:t> metrics observation points in the reference device architecture</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Available visualization space signaling has been refined</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Progressed the multiple decoder instances capabilities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Consideration of alternate 3D formats and runtime such as USD and </a:t>
            </a:r>
            <a:r>
              <a:rPr lang="en-US" altLang="zh-CN" sz="1200" dirty="0" err="1">
                <a:cs typeface="Arial" pitchFamily="34" charset="0"/>
              </a:rPr>
              <a:t>WebXR</a:t>
            </a:r>
            <a:r>
              <a:rPr lang="en-US" altLang="zh-CN" sz="1200" dirty="0">
                <a:cs typeface="Arial" pitchFamily="34" charset="0"/>
              </a:rPr>
              <a:t>, but no change on the initial scope.</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Lengthy discussion on MIV as a candidate solution for the delivery of volumetric video and still seeking clarifications on the representation format that would justify its need.</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TS 26.119 progressed to v0.3.0 including agreed </a:t>
            </a:r>
            <a:r>
              <a:rPr lang="en-US" altLang="zh-CN" sz="1200" dirty="0" err="1">
                <a:cs typeface="Arial" pitchFamily="34" charset="0"/>
              </a:rPr>
              <a:t>pCRs</a:t>
            </a:r>
            <a:r>
              <a:rPr lang="en-US" altLang="zh-CN" sz="1200" dirty="0">
                <a:cs typeface="Arial" pitchFamily="34" charset="0"/>
              </a:rPr>
              <a:t> on </a:t>
            </a:r>
            <a:r>
              <a:rPr lang="en-US" altLang="zh-CN" sz="1200" dirty="0" err="1">
                <a:cs typeface="Arial" pitchFamily="34" charset="0"/>
              </a:rPr>
              <a:t>QoE</a:t>
            </a:r>
            <a:r>
              <a:rPr lang="en-US" altLang="zh-CN" sz="1200" dirty="0">
                <a:cs typeface="Arial" pitchFamily="34" charset="0"/>
              </a:rPr>
              <a:t> Metrics (S4-231457), visualization space (S4-231454), clarifications (S4-231548), XR system capabilities (S4-231540), Device types (S4-231542)</a:t>
            </a:r>
          </a:p>
          <a:p>
            <a:pPr marL="287338" marR="0" lvl="0" indent="-287338" algn="l" defTabSz="914400" rtl="0" eaLnBrk="0" fontAlgn="base" latinLnBrk="0" hangingPunct="0">
              <a:lnSpc>
                <a:spcPct val="93000"/>
              </a:lnSpc>
              <a:spcBef>
                <a:spcPct val="15000"/>
              </a:spcBef>
              <a:spcAft>
                <a:spcPct val="15000"/>
              </a:spcAft>
              <a:buClrTx/>
              <a:buSzPct val="100000"/>
              <a:buFontTx/>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endParaRPr kumimoji="0" lang="en-GB" sz="1200" b="1" i="0" u="sng" strike="noStrike" kern="0" cap="none" spc="0" normalizeH="0" baseline="0" noProof="0" dirty="0">
              <a:ln>
                <a:noFill/>
              </a:ln>
              <a:solidFill>
                <a:prstClr val="black"/>
              </a:solidFill>
              <a:effectLst/>
              <a:uLnTx/>
              <a:uFillTx/>
              <a:latin typeface="Calibri"/>
              <a:ea typeface="+mn-ea"/>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Draft TS 26.119 v1.0.0 to be sent to SA plenary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2684126954"/>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2"/>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the Permanent Document to include: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AR data transport analysis for IBACS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Updates for supporting Audio-Driven Avatar AR Calls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Call flows and architecture updates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TS 26.264:</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New Structure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Generic Text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Scene Description</a:t>
            </a:r>
          </a:p>
          <a:p>
            <a:pPr marL="0" indent="0">
              <a:lnSpc>
                <a:spcPct val="93000"/>
              </a:lnSpc>
              <a:spcBef>
                <a:spcPct val="15000"/>
              </a:spcBef>
              <a:spcAft>
                <a:spcPct val="15000"/>
              </a:spcAft>
              <a:buSzPct val="100000"/>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Progress TS 26.264 to 1.0.0 to be presented for information</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2826435723"/>
              </p:ext>
            </p:extLst>
          </p:nvPr>
        </p:nvGraphicFramePr>
        <p:xfrm>
          <a:off x="647700" y="1454150"/>
          <a:ext cx="10084901" cy="66973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 </a:t>
                      </a:r>
                      <a:br>
                        <a:rPr lang="en-US" sz="1100" dirty="0"/>
                      </a:br>
                      <a:r>
                        <a:rPr lang="en-US" sz="1100" dirty="0">
                          <a:solidFill>
                            <a:srgbClr val="FF0000"/>
                          </a:solidFill>
                          <a:highlight>
                            <a:srgbClr val="FFFF00"/>
                          </a:highlight>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Note: target date to be corrected in Work Plan</a:t>
                      </a: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a:t>
            </a:r>
            <a:r>
              <a:rPr lang="en-US" altLang="zh-CN" sz="1400" dirty="0">
                <a:cs typeface="Arial" pitchFamily="34" charset="0"/>
              </a:rPr>
              <a:t>progressed to v0.6.0</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Transport protocols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Rendering optimization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Updates to Media Capabilities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Split rendering Metrics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Editorial corrections on SR MSE architectures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references to dependencies in TS 26.113, TS 26.119, and TS 26.522.</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definition of Split Rendering profiles.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all pending aspects on SRC and SRS functionality.</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Send TS 26.565 to SA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207332374"/>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2"/>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For TS 26.522 text on Guidelines for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 PDU Set identification without PDU Set RTP HE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b) PDU Set size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 PDU Set importance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For Permanent document text on Transmission of timing information data for </a:t>
            </a:r>
            <a:r>
              <a:rPr lang="en-US" altLang="zh-CN" sz="1400" dirty="0" err="1">
                <a:cs typeface="Arial" pitchFamily="34" charset="0"/>
              </a:rPr>
              <a:t>QoE</a:t>
            </a:r>
            <a:r>
              <a:rPr lang="en-US" altLang="zh-CN" sz="1400" dirty="0">
                <a:cs typeface="Arial" pitchFamily="34" charset="0"/>
              </a:rPr>
              <a:t> measurements.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Two LSs to SA2 regarding RTP Header Extensions for PDU Sets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On the end of data burst (EDB) </a:t>
            </a:r>
            <a:r>
              <a:rPr lang="en-US" altLang="zh-CN" sz="1000" dirty="0" err="1">
                <a:cs typeface="Arial" pitchFamily="34" charset="0"/>
              </a:rPr>
              <a:t>signalling</a:t>
            </a: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RTP PDU Sizes and IPv4/v6 NAT interworking</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26.522 to v1.0.0 and present it to SA for information</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4181388075"/>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GB" sz="1100" dirty="0">
                          <a:solidFill>
                            <a:srgbClr val="FF0000"/>
                          </a:solidFill>
                          <a:hlinkClick r:id="rId2"/>
                        </a:rPr>
                        <a:t>SP-230541</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Inputs on receiver tests and updates of sender tests (see S4-231247, S4-231376, S4-S41377) were reviewed and included in the ATIAS-1 </a:t>
            </a:r>
            <a:r>
              <a:rPr lang="en-US" altLang="zh-CN" sz="1400" dirty="0" err="1">
                <a:cs typeface="Arial" pitchFamily="34" charset="0"/>
              </a:rPr>
              <a:t>Pdoc</a:t>
            </a:r>
            <a:r>
              <a:rPr lang="en-US" altLang="zh-CN" sz="1400" dirty="0">
                <a:cs typeface="Arial" pitchFamily="34" charset="0"/>
              </a:rPr>
              <a:t> reflecting comments. The discussion on stereo/binaural audio performance was noted.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Performance Requirements (TS 26.261) and Test Methods (CR to TS 26.260) and send them to SA for information</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3681994209"/>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2"/>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- 1/2</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400" dirty="0"/>
              <a:t>The overall objective of this work item is to develop a single general-purpose audio codec for immersive 4G and 5G services and applications including the VR use cases envisioned in 3GPP TR 26.918. </a:t>
            </a:r>
            <a:endParaRPr lang="en-US" altLang="en-US" sz="14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400" dirty="0">
                <a:cs typeface="Arial" pitchFamily="34" charset="0"/>
              </a:rPr>
              <a:t>IVAS codec selection</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The proponents of the single joint candidate provided all deliverables as required in IVAS-5, rule-1 and in IVAS-6, including high-level description, compliance to design constraints, fulfilment of WID objectives, TS 26.250 and TS 26.258 draft specifications, IPR declaration information, and optional information.</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The proponents of the single joint candidate demonstrated compliance of design constraints of the candidate solution with the design constraints in IVAS-4, as required in IVAS-5, rule-2.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All listening lab reports and the GAL report were all analyzed and agreed: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The selection test results, and analysis contained in the GAL report demonstrate that the candidate solution fulfills the objectives of the project (IVAS-5, rule-3).</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Hence agreement was declared on the selection of the single joint IVAS candidate as the IVAS standard.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SA4 requests SA to :</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listening lab reports and the GAL report (</a:t>
            </a:r>
            <a:r>
              <a:rPr lang="en-US" sz="1200" b="1" dirty="0">
                <a:effectLst/>
                <a:hlinkClick r:id="rId2"/>
              </a:rPr>
              <a:t>SP-230978</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selection of the single joint IVAS candidate as the IVAS standard.</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Note TS 26.250 Overview specification – v.1.0.0, for information (</a:t>
            </a:r>
            <a:r>
              <a:rPr lang="en-US" sz="1200" b="1" dirty="0">
                <a:effectLst/>
                <a:hlinkClick r:id="rId3"/>
              </a:rPr>
              <a:t>SP-230981</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TS 26.258 Floating-point C code specification – v.2.0.0, for approval (</a:t>
            </a:r>
            <a:r>
              <a:rPr lang="en-US" sz="1200" b="1" dirty="0">
                <a:effectLst/>
                <a:hlinkClick r:id="rId4"/>
              </a:rPr>
              <a:t>SP-230980</a:t>
            </a:r>
            <a:r>
              <a:rPr lang="en-US" altLang="zh-CN" sz="1200" b="1" dirty="0">
                <a:cs typeface="Arial" pitchFamily="34" charset="0"/>
              </a:rPr>
              <a:t>)</a:t>
            </a:r>
          </a:p>
          <a:p>
            <a:pPr marL="285750" lvl="0" indent="-28575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217935330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r>
                        <a:rPr lang="en-US" sz="1100" dirty="0">
                          <a:solidFill>
                            <a:schemeClr val="tx1"/>
                          </a:solidFill>
                        </a:rPr>
                        <a:t>65%</a:t>
                      </a:r>
                    </a:p>
                  </a:txBody>
                  <a:tcPr marL="9525" marR="9525" marT="9525" marB="0" anchor="b"/>
                </a:tc>
                <a:tc>
                  <a:txBody>
                    <a:bodyPr/>
                    <a:lstStyle/>
                    <a:p>
                      <a:pPr algn="l" fontAlgn="b"/>
                      <a:r>
                        <a:rPr lang="en-US" sz="1100" dirty="0">
                          <a:hlinkClick r:id="rId5"/>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a:lnSpc>
                <a:spcPct val="90000"/>
              </a:lnSpc>
              <a:spcBef>
                <a:spcPts val="1500"/>
              </a:spcBef>
            </a:pPr>
            <a:r>
              <a:rPr lang="fi-FI" altLang="en-US" sz="2000" dirty="0"/>
              <a:t>IETF Dependencies</a:t>
            </a:r>
          </a:p>
          <a:p>
            <a:pPr>
              <a:lnSpc>
                <a:spcPct val="90000"/>
              </a:lnSpc>
              <a:spcBef>
                <a:spcPts val="1500"/>
              </a:spcBef>
            </a:pPr>
            <a:r>
              <a:rPr lang="fi-FI" altLang="en-US" sz="2000" dirty="0"/>
              <a:t>Rel-19 updates</a:t>
            </a:r>
          </a:p>
          <a:p>
            <a:pPr>
              <a:lnSpc>
                <a:spcPct val="90000"/>
              </a:lnSpc>
              <a:spcBef>
                <a:spcPts val="1500"/>
              </a:spcBef>
            </a:pPr>
            <a:r>
              <a:rPr lang="en-US" altLang="en-US" sz="20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- 2/2</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285750">
              <a:lnSpc>
                <a:spcPct val="93000"/>
              </a:lnSpc>
              <a:spcBef>
                <a:spcPct val="15000"/>
              </a:spcBef>
              <a:spcAft>
                <a:spcPct val="15000"/>
              </a:spcAft>
              <a:buSzPct val="100000"/>
              <a:tabLst>
                <a:tab pos="285750" algn="l"/>
              </a:tabLst>
              <a:defRPr/>
            </a:pPr>
            <a:r>
              <a:rPr lang="en-US" sz="1400" dirty="0">
                <a:solidFill>
                  <a:srgbClr val="000000"/>
                </a:solidFill>
                <a:effectLst/>
                <a:latin typeface="Arial" panose="020B0604020202020204" pitchFamily="34" charset="0"/>
                <a:ea typeface="Arial" panose="020B0604020202020204" pitchFamily="34" charset="0"/>
                <a:cs typeface="Arial" panose="020B0604020202020204" pitchFamily="34" charset="0"/>
              </a:rPr>
              <a:t>Organization of IVAS Codec Characterization phase and fixed point conversion approved by SA4</a:t>
            </a:r>
          </a:p>
          <a:p>
            <a:pPr marL="685800" lvl="1">
              <a:lnSpc>
                <a:spcPct val="93000"/>
              </a:lnSpc>
              <a:spcBef>
                <a:spcPct val="15000"/>
              </a:spcBef>
              <a:spcAft>
                <a:spcPct val="15000"/>
              </a:spcAft>
              <a:buSzPct val="100000"/>
              <a:tabLst>
                <a:tab pos="285750" algn="l"/>
              </a:tabLst>
              <a:defRPr/>
            </a:pPr>
            <a:r>
              <a:rPr lang="en-US" sz="1200" dirty="0">
                <a:solidFill>
                  <a:srgbClr val="000000"/>
                </a:solidFill>
                <a:latin typeface="Arial" panose="020B0604020202020204" pitchFamily="34" charset="0"/>
                <a:ea typeface="Arial" panose="020B0604020202020204" pitchFamily="34" charset="0"/>
                <a:cs typeface="Arial" panose="020B0604020202020204" pitchFamily="34" charset="0"/>
              </a:rPr>
              <a:t>MCC support is requested</a:t>
            </a:r>
            <a:endParaRPr lang="en-US" sz="12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285750">
              <a:lnSpc>
                <a:spcPct val="93000"/>
              </a:lnSpc>
              <a:spcBef>
                <a:spcPct val="15000"/>
              </a:spcBef>
              <a:spcAft>
                <a:spcPct val="15000"/>
              </a:spcAft>
              <a:buSzPct val="100000"/>
              <a:tabLst>
                <a:tab pos="285750" algn="l"/>
              </a:tabLst>
              <a:defRPr/>
            </a:pPr>
            <a:r>
              <a:rPr lang="en-US" sz="1400" dirty="0">
                <a:solidFill>
                  <a:srgbClr val="000000"/>
                </a:solidFill>
                <a:latin typeface="Arial" panose="020B0604020202020204" pitchFamily="34" charset="0"/>
                <a:ea typeface="Arial" panose="020B0604020202020204" pitchFamily="34" charset="0"/>
                <a:cs typeface="Arial" panose="020B0604020202020204" pitchFamily="34" charset="0"/>
              </a:rPr>
              <a:t>Way forward agreed on Split Rendering (SR)</a:t>
            </a:r>
            <a:endParaRPr lang="en-US" sz="9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685800" lvl="1">
              <a:lnSpc>
                <a:spcPct val="93000"/>
              </a:lnSpc>
              <a:spcBef>
                <a:spcPct val="15000"/>
              </a:spcBef>
              <a:spcAft>
                <a:spcPct val="15000"/>
              </a:spcAft>
              <a:buSzPct val="100000"/>
              <a:tabLst>
                <a:tab pos="285750" algn="l"/>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SR requirements are set in ISAR WI.</a:t>
            </a:r>
          </a:p>
          <a:p>
            <a:pPr marL="685800" lvl="1">
              <a:lnSpc>
                <a:spcPct val="93000"/>
              </a:lnSpc>
              <a:spcBef>
                <a:spcPct val="15000"/>
              </a:spcBef>
              <a:spcAft>
                <a:spcPct val="15000"/>
              </a:spcAft>
              <a:buSzPct val="100000"/>
              <a:tabLst>
                <a:tab pos="285750" algn="l"/>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Next, SR proposals are invited and evaluated against ISAR SR requirements.</a:t>
            </a:r>
          </a:p>
          <a:p>
            <a:pPr marL="685800" lvl="1">
              <a:lnSpc>
                <a:spcPct val="93000"/>
              </a:lnSpc>
              <a:spcBef>
                <a:spcPct val="15000"/>
              </a:spcBef>
              <a:spcAft>
                <a:spcPct val="15000"/>
              </a:spcAft>
              <a:buSzPct val="100000"/>
              <a:tabLst>
                <a:tab pos="285750" algn="l"/>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If these solutions meet the ISAR SR requirements and found suitable for IVAS, there should be the possibility to include the solutions into the IVAS set of specifications.</a:t>
            </a:r>
            <a:endParaRPr lang="en-US" altLang="zh-CN" sz="120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endParaRPr lang="en-US" altLang="zh-CN" sz="900" dirty="0">
              <a:cs typeface="Arial" pitchFamily="34" charset="0"/>
            </a:endParaRP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Make IVAS TSs 26.252, 26.253, 26.254, 26.255, 26.256 , 26.257 available for information</a:t>
            </a: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Potential CRs to TS 26.258</a:t>
            </a: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Progress on IVAS characterization permanent documents, including:</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IVAS-7b Processing Plan for Characterization Phase</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IVAS-8b Test Plan for Characterization Phase</a:t>
            </a:r>
          </a:p>
          <a:p>
            <a:pPr marL="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spTree>
    <p:extLst>
      <p:ext uri="{BB962C8B-B14F-4D97-AF65-F5344CB8AC3E}">
        <p14:creationId xmlns:p14="http://schemas.microsoft.com/office/powerpoint/2010/main" val="244282140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 custom format to handle packet duplications in delay profiles was agreed.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status update of JBM performance tests was reviewed and noted.</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 new specification for RTP payload format conformance, performance requirements (TS 26.131), test methods (TS 26.132), test results on </a:t>
            </a:r>
            <a:r>
              <a:rPr lang="en-US" altLang="zh-CN" sz="1400" dirty="0" err="1">
                <a:cs typeface="Arial" pitchFamily="34" charset="0"/>
              </a:rPr>
              <a:t>HaNTE</a:t>
            </a:r>
            <a:r>
              <a:rPr lang="en-US" altLang="zh-CN" sz="1400" dirty="0">
                <a:cs typeface="Arial" pitchFamily="34" charset="0"/>
              </a:rPr>
              <a:t> (TR 26.801)</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3545608531"/>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This WI will specify suitable solutions for multiparty RTT media in IMS, for both RTP and IMS data channel transport, focusing on the transport format and procedures in IETF RFC 9071</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Updates to the PD for the following</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IMS data channel solution and the call flow over RTP</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Comparison between RTP and IMS Data Channel Solutions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Interworking between RTP and DC based solutions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Security considerations </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Prepare CRs to 26.114 for approval at next SA plenary</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2291187298"/>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6104317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6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600" dirty="0" err="1">
                <a:solidFill>
                  <a:srgbClr val="000000"/>
                </a:solidFill>
                <a:effectLst/>
                <a:ea typeface="MS Mincho" panose="02020609040205080304" pitchFamily="49" charset="-128"/>
              </a:rPr>
              <a:t>MeCAR</a:t>
            </a:r>
            <a:r>
              <a:rPr lang="en-US" sz="16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600" dirty="0"/>
              <a:t>Input contributions on the TR were discussed and the expectation is to implement them for one of the subsequent interim calls. Another contribution on requirements was discussed in detail. Further work will be needed at interim calls.</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Progress work on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Progress work on performance characterization of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Agree on TR on ISAR requirements v.1.0.0 to be sent to SA plenary for information</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3050817057"/>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10%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5G-Advanced media </a:t>
            </a:r>
            <a:r>
              <a:rPr lang="en-US" sz="3200" dirty="0" err="1"/>
              <a:t>PROfiles</a:t>
            </a:r>
            <a:r>
              <a:rPr lang="en-US" sz="3200" dirty="0"/>
              <a:t> for </a:t>
            </a:r>
            <a:r>
              <a:rPr lang="en-US" sz="3200" dirty="0" err="1"/>
              <a:t>MessagIng</a:t>
            </a:r>
            <a:r>
              <a:rPr lang="en-US" sz="3200" dirty="0"/>
              <a:t> </a:t>
            </a:r>
            <a:r>
              <a:rPr lang="en-US" sz="3200" dirty="0" err="1"/>
              <a:t>SErvices</a:t>
            </a:r>
            <a:br>
              <a:rPr lang="en-US" sz="3200" dirty="0"/>
            </a:br>
            <a:r>
              <a:rPr lang="en-US" sz="3200" dirty="0"/>
              <a:t>(PROMISE</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The purpose of this Work Item is to specify SMS/MMS/RCS/Messaging formats and codecs that GSMA and other organizations or application vendors can then reference and/or profile to improve messaging service quality and interoperability.</a:t>
            </a:r>
          </a:p>
          <a:p>
            <a:pPr marL="287338" indent="-287338">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100" dirty="0"/>
              <a:t>The ongoing CR to 26.140 (MMS) was progressed with</a:t>
            </a:r>
          </a:p>
          <a:p>
            <a:pPr marL="687388" lvl="1" indent="-287338">
              <a:lnSpc>
                <a:spcPct val="93000"/>
              </a:lnSpc>
              <a:spcBef>
                <a:spcPct val="15000"/>
              </a:spcBef>
              <a:spcAft>
                <a:spcPct val="15000"/>
              </a:spcAft>
              <a:buSzPct val="100000"/>
              <a:tabLst>
                <a:tab pos="285750" algn="l"/>
              </a:tabLst>
              <a:defRPr/>
            </a:pPr>
            <a:r>
              <a:rPr lang="en-US" sz="1000" dirty="0"/>
              <a:t>Support for 3d scenes and assets</a:t>
            </a:r>
          </a:p>
          <a:p>
            <a:pPr marL="687388" lvl="1" indent="-287338">
              <a:lnSpc>
                <a:spcPct val="93000"/>
              </a:lnSpc>
              <a:spcBef>
                <a:spcPct val="15000"/>
              </a:spcBef>
              <a:spcAft>
                <a:spcPct val="15000"/>
              </a:spcAft>
              <a:buSzPct val="100000"/>
              <a:tabLst>
                <a:tab pos="285750" algn="l"/>
              </a:tabLst>
              <a:defRPr/>
            </a:pPr>
            <a:r>
              <a:rPr lang="en-US" sz="1000" dirty="0"/>
              <a:t>Considerations on other media types according to the WID objectives and a discussion paper</a:t>
            </a:r>
          </a:p>
          <a:p>
            <a:pPr marL="287338" indent="-287338">
              <a:lnSpc>
                <a:spcPct val="93000"/>
              </a:lnSpc>
              <a:spcBef>
                <a:spcPct val="15000"/>
              </a:spcBef>
              <a:spcAft>
                <a:spcPct val="15000"/>
              </a:spcAft>
              <a:buSzPct val="100000"/>
              <a:tabLst>
                <a:tab pos="285750" algn="l"/>
              </a:tabLst>
              <a:defRPr/>
            </a:pPr>
            <a:r>
              <a:rPr lang="en-US" sz="1100" dirty="0"/>
              <a:t>Draft TS 26.143 (Messaging Media profiles) was updated in alignment to the CR to 26.140</a:t>
            </a:r>
          </a:p>
          <a:p>
            <a:pPr marL="287338" indent="-287338">
              <a:lnSpc>
                <a:spcPct val="93000"/>
              </a:lnSpc>
              <a:spcBef>
                <a:spcPct val="15000"/>
              </a:spcBef>
              <a:spcAft>
                <a:spcPct val="15000"/>
              </a:spcAft>
              <a:buSzPct val="100000"/>
              <a:tabLst>
                <a:tab pos="285750" algn="l"/>
              </a:tabLst>
              <a:defRPr/>
            </a:pPr>
            <a:r>
              <a:rPr lang="en-US" sz="1100" dirty="0"/>
              <a:t>An LS to GSMA for information on work status was prepared and agreed </a:t>
            </a:r>
          </a:p>
          <a:p>
            <a:pPr marL="287338" indent="-287338">
              <a:lnSpc>
                <a:spcPct val="93000"/>
              </a:lnSpc>
              <a:spcBef>
                <a:spcPct val="15000"/>
              </a:spcBef>
              <a:spcAft>
                <a:spcPct val="15000"/>
              </a:spcAft>
              <a:buSzPct val="100000"/>
              <a:tabLst>
                <a:tab pos="285750" algn="l"/>
              </a:tabLst>
              <a:defRPr/>
            </a:pPr>
            <a:r>
              <a:rPr lang="en-US" sz="1100" dirty="0"/>
              <a:t>An LS to MPEG on Messaging Application Format was prepared</a:t>
            </a:r>
          </a:p>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Agree 3D scenes and assets format; Agree upgrades to video profiles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Conclude review of existing TS 26.140 and TS 26.141 formats for potential removal</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Progress and endorse CRs to TS 26.140 and TS 26.141 CRs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Agree draft TS 26.143 Messaging Media profiles v0.2.0 for presentation for information to SA</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Send LS reply to potential LS response from GSMA UPG as update on 5G-Advanced formats and codecs for messaging services and LS reply to potential LS response from MPEG</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Update Work Plan</a:t>
            </a:r>
          </a:p>
          <a:p>
            <a:pPr marL="287338" indent="-287338">
              <a:lnSpc>
                <a:spcPct val="93000"/>
              </a:lnSpc>
              <a:spcBef>
                <a:spcPct val="15000"/>
              </a:spcBef>
              <a:spcAft>
                <a:spcPct val="15000"/>
              </a:spcAft>
              <a:buSzPct val="100000"/>
              <a:tabLst>
                <a:tab pos="285750" algn="l"/>
              </a:tabLst>
              <a:defRPr/>
            </a:pPr>
            <a:endParaRPr lang="fr-FR" sz="11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97731723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SP-230542</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ighlight>
                            <a:srgbClr val="FFFF00"/>
                          </a:highlight>
                        </a:rPr>
                        <a:t>S4-231558</a:t>
                      </a: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27252164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237173"/>
            <a:ext cx="11068050" cy="4047741"/>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 </a:t>
            </a:r>
            <a:r>
              <a:rPr lang="en-US" sz="1200" dirty="0"/>
              <a:t>uplink streaming, end-to-end low latency live streaming, 5GMS over MBS and 5GMS hybrid services , support for multiple media service entry points, traffic identification, Addition of HTTP/3 to the 5GMS protocols, Background Data Transfer, usage of </a:t>
            </a:r>
            <a:r>
              <a:rPr lang="en-US" sz="1200" dirty="0" err="1"/>
              <a:t>Oauth</a:t>
            </a:r>
            <a:r>
              <a:rPr lang="en-US" sz="1200" dirty="0"/>
              <a:t> 2.0, 3GPP Service Handler and URL, enhancements based on feedback from 5G-MAG Reference tool developments, Specification of data types for data reporting of ANBR-based Network Assistance invocations </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t>CRs to 26.512 were endorsed on: Service URL, Event Exposure APIs, Network Assistance, Background data transfer, Low latency streaming, 5GMS over MBS, Multiple media service entries, Uplink streaming, HTTP/3, Traffic identification</a:t>
            </a:r>
          </a:p>
          <a:p>
            <a:pPr marL="287338" indent="-287338">
              <a:lnSpc>
                <a:spcPct val="93000"/>
              </a:lnSpc>
              <a:spcBef>
                <a:spcPct val="15000"/>
              </a:spcBef>
              <a:spcAft>
                <a:spcPct val="15000"/>
              </a:spcAft>
              <a:buSzPct val="100000"/>
              <a:tabLst>
                <a:tab pos="285750" algn="l"/>
              </a:tabLst>
              <a:defRPr/>
            </a:pPr>
            <a:r>
              <a:rPr lang="en-GB" sz="1200" dirty="0"/>
              <a:t>Revised WID in: </a:t>
            </a:r>
            <a:r>
              <a:rPr lang="en-US" sz="1200" dirty="0">
                <a:solidFill>
                  <a:srgbClr val="0000FF"/>
                </a:solidFill>
                <a:effectLst/>
                <a:hlinkClick r:id="rId2">
                  <a:extLst>
                    <a:ext uri="{A12FA001-AC4F-418D-AE19-62706E023703}">
                      <ahyp:hlinkClr xmlns:ahyp="http://schemas.microsoft.com/office/drawing/2018/hyperlinkcolor" val="tx"/>
                    </a:ext>
                  </a:extLst>
                </a:hlinkClick>
              </a:rPr>
              <a:t>SP-230976</a:t>
            </a:r>
            <a:r>
              <a:rPr lang="en-US" sz="1200" dirty="0">
                <a:effectLst/>
              </a:rPr>
              <a:t> to include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2000" dirty="0">
              <a:effectLst/>
              <a:latin typeface="Calibri" panose="020F0502020204030204" pitchFamily="34" charset="0"/>
              <a:ea typeface="PMingLiU" panose="02020500000000000000" pitchFamily="18" charset="-120"/>
            </a:endParaRP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CRs to 26.512 5G Media Streaming Protocols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CRs to 26.247 DASH extensions for 5G Media Streaming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 to 26.517 Extensions to MBS User Services to support 5GMS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 to 26.532 Extensions to Event Exposure to support Network Assistance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TS 26.51x on interactions and APIs for provisioning and media session handling v1.0.0 and send to SA plenary for information</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the permanent document on handling commonalities and inconsistencies across stage-2 specifications of TS26.501 and TS26.506.</a:t>
            </a:r>
          </a:p>
          <a:p>
            <a:pPr marL="287338" indent="-287338">
              <a:lnSpc>
                <a:spcPct val="93000"/>
              </a:lnSpc>
              <a:spcBef>
                <a:spcPct val="15000"/>
              </a:spcBef>
              <a:spcAft>
                <a:spcPct val="15000"/>
              </a:spcAft>
              <a:buSzPct val="100000"/>
              <a:tabLst>
                <a:tab pos="285750" algn="l"/>
              </a:tabLst>
              <a:defRPr/>
            </a:pPr>
            <a:endParaRPr lang="en-US" sz="1200" dirty="0"/>
          </a:p>
          <a:p>
            <a:pPr marL="287338" indent="-287338">
              <a:lnSpc>
                <a:spcPct val="93000"/>
              </a:lnSpc>
              <a:spcBef>
                <a:spcPct val="15000"/>
              </a:spcBef>
              <a:spcAft>
                <a:spcPct val="15000"/>
              </a:spcAft>
              <a:buSzPct val="100000"/>
              <a:tabLst>
                <a:tab pos="285750" algn="l"/>
              </a:tabLst>
              <a:defRPr/>
            </a:pPr>
            <a:endParaRPr lang="fr-FR" sz="12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65170003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3" action="ppaction://hlinkfile"/>
                        </a:rPr>
                        <a:t>SP-230543</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 in: </a:t>
                      </a:r>
                      <a:r>
                        <a:rPr lang="en-US" sz="1100" dirty="0">
                          <a:effectLst/>
                          <a:highlight>
                            <a:srgbClr val="FFFF00"/>
                          </a:highlight>
                          <a:hlinkClick r:id="rId2"/>
                        </a:rPr>
                        <a:t>SP-230976</a:t>
                      </a:r>
                      <a:endParaRPr lang="en-US" sz="1800" dirty="0">
                        <a:effectLst/>
                        <a:highlight>
                          <a:srgbClr val="FFFF00"/>
                        </a:highlight>
                        <a:latin typeface="Calibri" panose="020F0502020204030204" pitchFamily="34" charset="0"/>
                        <a:ea typeface="PMingLiU" panose="02020500000000000000" pitchFamily="18" charset="-120"/>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9594051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219044137"/>
              </p:ext>
            </p:extLst>
          </p:nvPr>
        </p:nvGraphicFramePr>
        <p:xfrm>
          <a:off x="579989" y="1263204"/>
          <a:ext cx="10084901" cy="388383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77881">
                  <a:extLst>
                    <a:ext uri="{9D8B030D-6E8A-4147-A177-3AD203B41FA5}">
                      <a16:colId xmlns:a16="http://schemas.microsoft.com/office/drawing/2014/main" val="20005"/>
                    </a:ext>
                  </a:extLst>
                </a:gridCol>
                <a:gridCol w="508247">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solidFill>
                            <a:schemeClr val="tx1"/>
                          </a:solidFill>
                        </a:rPr>
                        <a:t>9/9/2023</a:t>
                      </a:r>
                    </a:p>
                  </a:txBody>
                  <a:tcPr marL="9525" marR="9525" marT="9525" marB="0" anchor="b"/>
                </a:tc>
                <a:tc>
                  <a:txBody>
                    <a:bodyPr/>
                    <a:lstStyle/>
                    <a:p>
                      <a:pPr algn="ctr">
                        <a:lnSpc>
                          <a:spcPct val="107000"/>
                        </a:lnSpc>
                        <a:spcAft>
                          <a:spcPts val="800"/>
                        </a:spcAft>
                      </a:pPr>
                      <a:r>
                        <a:rPr lang="en-GB" sz="1100" dirty="0">
                          <a:solidFill>
                            <a:schemeClr val="tx1"/>
                          </a:solidFill>
                        </a:rPr>
                        <a:t>95%</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Complete !</a:t>
                      </a: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40%</a:t>
                      </a:r>
                    </a:p>
                  </a:txBody>
                  <a:tcPr marL="36001" marR="36001" marT="0" marB="0" anchor="ctr"/>
                </a:tc>
                <a:tc>
                  <a:txBody>
                    <a:bodyPr/>
                    <a:lstStyle/>
                    <a:p>
                      <a:pPr algn="l" fontAlgn="b"/>
                      <a:r>
                        <a:rPr lang="en-US" sz="1100" dirty="0">
                          <a:hlinkClick r:id="rId4"/>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45%</a:t>
                      </a:r>
                    </a:p>
                  </a:txBody>
                  <a:tcPr marL="36001" marR="36001" marT="0" marB="0" anchor="ctr"/>
                </a:tc>
                <a:tc>
                  <a:txBody>
                    <a:bodyPr/>
                    <a:lstStyle/>
                    <a:p>
                      <a:pPr algn="l" fontAlgn="b"/>
                      <a:r>
                        <a:rPr lang="en-US" sz="1100" dirty="0">
                          <a:hlinkClick r:id="rId5"/>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100" dirty="0">
                          <a:solidFill>
                            <a:schemeClr val="bg1">
                              <a:lumMod val="50000"/>
                            </a:schemeClr>
                          </a:solidFill>
                        </a:rPr>
                        <a:t>950013</a:t>
                      </a:r>
                    </a:p>
                  </a:txBody>
                  <a:tcPr marL="9525" marR="9525" marT="9525" marB="0" anchor="b"/>
                </a:tc>
                <a:tc>
                  <a:txBody>
                    <a:bodyPr/>
                    <a:lstStyle/>
                    <a:p>
                      <a:pPr algn="l" fontAlgn="b"/>
                      <a:r>
                        <a:rPr lang="en-US" sz="1100" dirty="0">
                          <a:solidFill>
                            <a:schemeClr val="bg1">
                              <a:lumMod val="50000"/>
                            </a:schemeClr>
                          </a:solidFill>
                        </a:rPr>
                        <a:t>Study on Smartly Tethering AR Glasses </a:t>
                      </a:r>
                    </a:p>
                  </a:txBody>
                  <a:tcPr marL="9525" marR="9525" marT="9525" marB="0" anchor="b"/>
                </a:tc>
                <a:tc>
                  <a:txBody>
                    <a:bodyPr/>
                    <a:lstStyle/>
                    <a:p>
                      <a:pPr algn="l" fontAlgn="b"/>
                      <a:r>
                        <a:rPr lang="en-US" sz="1100" dirty="0" err="1">
                          <a:solidFill>
                            <a:schemeClr val="bg1">
                              <a:lumMod val="50000"/>
                            </a:schemeClr>
                          </a:solidFill>
                        </a:rPr>
                        <a:t>FS_SmarTAR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ctr">
                        <a:lnSpc>
                          <a:spcPct val="107000"/>
                        </a:lnSpc>
                        <a:spcAft>
                          <a:spcPts val="800"/>
                        </a:spcAft>
                      </a:pPr>
                      <a:r>
                        <a:rPr lang="en-GB" sz="1100" dirty="0">
                          <a:solidFill>
                            <a:schemeClr val="bg1">
                              <a:lumMod val="50000"/>
                            </a:schemeClr>
                          </a:solidFill>
                        </a:rPr>
                        <a:t>100%</a:t>
                      </a:r>
                    </a:p>
                  </a:txBody>
                  <a:tcPr marL="36001" marR="36001" marT="0" marB="0" anchor="ctr"/>
                </a:tc>
                <a:tc>
                  <a:txBody>
                    <a:bodyPr/>
                    <a:lstStyle/>
                    <a:p>
                      <a:pPr algn="l" fontAlgn="b"/>
                      <a:r>
                        <a:rPr lang="en-US" sz="1100" dirty="0">
                          <a:solidFill>
                            <a:schemeClr val="bg1">
                              <a:lumMod val="50000"/>
                            </a:schemeClr>
                          </a:solidFill>
                          <a:hlinkClick r:id="rId6">
                            <a:extLst>
                              <a:ext uri="{A12FA001-AC4F-418D-AE19-62706E023703}">
                                <ahyp:hlinkClr xmlns:ahyp="http://schemas.microsoft.com/office/drawing/2018/hyperlinkcolor" val="tx"/>
                              </a:ext>
                            </a:extLst>
                          </a:hlinkClick>
                        </a:rPr>
                        <a:t>SP-220240</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-&gt;3/3/2024</a:t>
                      </a:r>
                    </a:p>
                  </a:txBody>
                  <a:tcPr marL="9525" marR="9525" marT="9525" marB="0" anchor="b"/>
                </a:tc>
                <a:tc>
                  <a:txBody>
                    <a:bodyPr/>
                    <a:lstStyle/>
                    <a:p>
                      <a:pPr algn="ctr">
                        <a:lnSpc>
                          <a:spcPct val="107000"/>
                        </a:lnSpc>
                        <a:spcAft>
                          <a:spcPts val="800"/>
                        </a:spcAft>
                      </a:pPr>
                      <a:r>
                        <a:rPr lang="en-GB" sz="1100" dirty="0">
                          <a:solidFill>
                            <a:schemeClr val="tx1"/>
                          </a:solidFill>
                        </a:rPr>
                        <a:t>27%</a:t>
                      </a:r>
                    </a:p>
                  </a:txBody>
                  <a:tcPr marL="36001" marR="36001" marT="0" marB="0" anchor="ctr"/>
                </a:tc>
                <a:tc>
                  <a:txBody>
                    <a:bodyPr/>
                    <a:lstStyle/>
                    <a:p>
                      <a:pPr algn="l"/>
                      <a:r>
                        <a:rPr lang="en-US" sz="1100" b="0" u="none" dirty="0">
                          <a:solidFill>
                            <a:srgbClr val="0000FF"/>
                          </a:solidFill>
                          <a:effectLst/>
                          <a:latin typeface="+mn-lt"/>
                          <a:hlinkClick r:id="rId7"/>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30%</a:t>
                      </a:r>
                    </a:p>
                  </a:txBody>
                  <a:tcPr marL="36001" marR="36001" marT="0" marB="0" anchor="ctr"/>
                </a:tc>
                <a:tc>
                  <a:txBody>
                    <a:bodyPr/>
                    <a:lstStyle/>
                    <a:p>
                      <a:pPr algn="l" fontAlgn="b"/>
                      <a:r>
                        <a:rPr lang="en-US" sz="1100" dirty="0">
                          <a:hlinkClick r:id="rId8"/>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2134000311"/>
                  </a:ext>
                </a:extLst>
              </a:tr>
              <a:tr h="265183">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9">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076397248"/>
                  </a:ext>
                </a:extLst>
              </a:tr>
              <a:tr h="265183">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945952662"/>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11" action="ppaction://hlinkfile"/>
                        </a:rPr>
                        <a:t>SP-230539</a:t>
                      </a:r>
                      <a:endParaRPr lang="en-US" sz="1100" b="0" u="none" dirty="0">
                        <a:solidFill>
                          <a:schemeClr val="tx1"/>
                        </a:solidFill>
                      </a:endParaRPr>
                    </a:p>
                  </a:txBody>
                  <a:tcPr marL="9525" marR="9525" marT="9525" marB="0" anchor="b"/>
                </a:tc>
                <a:tc>
                  <a:txBody>
                    <a:bodyPr/>
                    <a:lstStyle/>
                    <a:p>
                      <a:pPr algn="ctr">
                        <a:lnSpc>
                          <a:spcPct val="107000"/>
                        </a:lnSpc>
                        <a:spcAft>
                          <a:spcPts val="800"/>
                        </a:spcAft>
                      </a:pPr>
                      <a:r>
                        <a:rPr lang="en-GB" sz="1100" dirty="0">
                          <a:solidFill>
                            <a:srgbClr val="FF0000"/>
                          </a:solidFill>
                        </a:rPr>
                        <a:t>10%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dirty="0">
                          <a:solidFill>
                            <a:srgbClr val="0000FF"/>
                          </a:solidFill>
                          <a:effectLst/>
                          <a:latin typeface="+mn-lt"/>
                          <a:hlinkClick r:id="rId12"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034304153"/>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13" action="ppaction://hlinkfile"/>
                        </a:rPr>
                        <a:t>SP-230544</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69039939"/>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Completed the transfer of material from the Permanent Document to he draft TR thanks to tremendous efforts from the editor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TR 26.926 is ready for SA approval (</a:t>
            </a:r>
            <a:r>
              <a:rPr lang="en-US" sz="1400" i="0" u="sng" strike="noStrike" dirty="0">
                <a:solidFill>
                  <a:srgbClr val="0000FF"/>
                </a:solidFill>
                <a:effectLst/>
                <a:hlinkClick r:id="rId2"/>
              </a:rPr>
              <a:t>SP-230979</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Also agreed </a:t>
            </a:r>
            <a:r>
              <a:rPr lang="en-US" sz="1400" dirty="0"/>
              <a:t>CR to 26.926-0003r4 on XR Traffic Characteristics (Rel-18) </a:t>
            </a:r>
            <a:r>
              <a:rPr lang="en-US" altLang="zh-CN" sz="1400" dirty="0">
                <a:cs typeface="Arial" pitchFamily="34" charset="0"/>
              </a:rPr>
              <a:t>(</a:t>
            </a:r>
            <a:r>
              <a:rPr lang="en-US" sz="1400" i="0" u="sng" strike="noStrike" dirty="0">
                <a:solidFill>
                  <a:srgbClr val="0000FF"/>
                </a:solidFill>
                <a:effectLst/>
                <a:hlinkClick r:id="rId3"/>
              </a:rPr>
              <a:t>SP-230922</a:t>
            </a:r>
            <a:r>
              <a:rPr lang="en-US" sz="1400" i="0" u="sng" strike="noStrike" dirty="0">
                <a:solidFill>
                  <a:srgbClr val="0000FF"/>
                </a:solidFill>
                <a:effectLst/>
              </a:rPr>
              <a:t>)</a:t>
            </a:r>
            <a:r>
              <a:rPr lang="en-US" sz="1400" dirty="0"/>
              <a:t>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Study is complete !</a:t>
            </a:r>
          </a:p>
          <a:p>
            <a:pPr marL="0" indent="0">
              <a:lnSpc>
                <a:spcPct val="93000"/>
              </a:lnSpc>
              <a:spcBef>
                <a:spcPct val="15000"/>
              </a:spcBef>
              <a:spcAft>
                <a:spcPct val="15000"/>
              </a:spcAft>
              <a:buSzPct val="100000"/>
              <a:buNone/>
              <a:tabLst>
                <a:tab pos="285750" algn="l"/>
              </a:tabLst>
              <a:defRPr/>
            </a:pPr>
            <a:endParaRPr lang="en-US" sz="1400" i="0" u="sng" strike="noStrike" dirty="0">
              <a:solidFill>
                <a:srgbClr val="0000FF"/>
              </a:solidFill>
              <a:effectLst/>
              <a:highlight>
                <a:srgbClr val="FFFF00"/>
              </a:highlight>
              <a:hlinkClick r:id="rId4"/>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Maintenance</a:t>
            </a: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90065DBD-CC5B-4794-B487-3BEC9785ACE9}"/>
              </a:ext>
            </a:extLst>
          </p:cNvPr>
          <p:cNvGraphicFramePr>
            <a:graphicFrameLocks noGrp="1"/>
          </p:cNvGraphicFramePr>
          <p:nvPr>
            <p:extLst>
              <p:ext uri="{D42A27DB-BD31-4B8C-83A1-F6EECF244321}">
                <p14:modId xmlns:p14="http://schemas.microsoft.com/office/powerpoint/2010/main" val="4128249358"/>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7926824"/>
                    </a:ext>
                  </a:extLst>
                </a:gridCol>
                <a:gridCol w="3844407">
                  <a:extLst>
                    <a:ext uri="{9D8B030D-6E8A-4147-A177-3AD203B41FA5}">
                      <a16:colId xmlns:a16="http://schemas.microsoft.com/office/drawing/2014/main" val="3526972684"/>
                    </a:ext>
                  </a:extLst>
                </a:gridCol>
                <a:gridCol w="1095473">
                  <a:extLst>
                    <a:ext uri="{9D8B030D-6E8A-4147-A177-3AD203B41FA5}">
                      <a16:colId xmlns:a16="http://schemas.microsoft.com/office/drawing/2014/main" val="1583030308"/>
                    </a:ext>
                  </a:extLst>
                </a:gridCol>
                <a:gridCol w="807092">
                  <a:extLst>
                    <a:ext uri="{9D8B030D-6E8A-4147-A177-3AD203B41FA5}">
                      <a16:colId xmlns:a16="http://schemas.microsoft.com/office/drawing/2014/main" val="2532741620"/>
                    </a:ext>
                  </a:extLst>
                </a:gridCol>
                <a:gridCol w="551732">
                  <a:extLst>
                    <a:ext uri="{9D8B030D-6E8A-4147-A177-3AD203B41FA5}">
                      <a16:colId xmlns:a16="http://schemas.microsoft.com/office/drawing/2014/main" val="2429663518"/>
                    </a:ext>
                  </a:extLst>
                </a:gridCol>
                <a:gridCol w="643064">
                  <a:extLst>
                    <a:ext uri="{9D8B030D-6E8A-4147-A177-3AD203B41FA5}">
                      <a16:colId xmlns:a16="http://schemas.microsoft.com/office/drawing/2014/main" val="3481251647"/>
                    </a:ext>
                  </a:extLst>
                </a:gridCol>
                <a:gridCol w="643064">
                  <a:extLst>
                    <a:ext uri="{9D8B030D-6E8A-4147-A177-3AD203B41FA5}">
                      <a16:colId xmlns:a16="http://schemas.microsoft.com/office/drawing/2014/main" val="3816602507"/>
                    </a:ext>
                  </a:extLst>
                </a:gridCol>
                <a:gridCol w="1898167">
                  <a:extLst>
                    <a:ext uri="{9D8B030D-6E8A-4147-A177-3AD203B41FA5}">
                      <a16:colId xmlns:a16="http://schemas.microsoft.com/office/drawing/2014/main" val="89448059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221227086"/>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solidFill>
                            <a:schemeClr val="tx1"/>
                          </a:solidFill>
                        </a:rPr>
                        <a:t>9/9/2023</a:t>
                      </a:r>
                    </a:p>
                  </a:txBody>
                  <a:tcPr marL="9525" marR="9525" marT="9525" marB="0" anchor="b"/>
                </a:tc>
                <a:tc>
                  <a:txBody>
                    <a:bodyPr/>
                    <a:lstStyle/>
                    <a:p>
                      <a:pPr algn="ctr">
                        <a:lnSpc>
                          <a:spcPct val="107000"/>
                        </a:lnSpc>
                        <a:spcAft>
                          <a:spcPts val="800"/>
                        </a:spcAft>
                      </a:pPr>
                      <a:r>
                        <a:rPr lang="en-GB" sz="1100" dirty="0">
                          <a:solidFill>
                            <a:schemeClr val="tx1"/>
                          </a:solidFill>
                        </a:rPr>
                        <a:t>95%</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5"/>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Complete !</a:t>
                      </a:r>
                    </a:p>
                  </a:txBody>
                  <a:tcPr marL="36001" marR="36001" marT="0" marB="0" anchor="ctr"/>
                </a:tc>
                <a:extLst>
                  <a:ext uri="{0D108BD9-81ED-4DB2-BD59-A6C34878D82A}">
                    <a16:rowId xmlns:a16="http://schemas.microsoft.com/office/drawing/2014/main" val="3717027811"/>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Good progress on the Evaluation part of the study with the consideration of scenarios such as: object detection, split inferencing for hand gesture and super resolution.</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Updated the call flows on Federated learning and started to list the potential metadata needed for split inferencing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Also started to discuss the pace of the 2 different tracks in the study: The performance evaluation vs the functional enablers of the SA1 requirements.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Progress/complete work on AI/ML evaluation</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Complete work on  Traffic characteristics of the data components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Complete work on KPIs for data components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Initiate work on:</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Potential related normative work and conclusions in TR 26.927 v1.0.0 and AI/ML Evaluation in TR 26.847 v1.0.0</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 on TR 26.927 v1.0.0 and TR 26.847 v1.0.0 to be sent to SA plenary for information</a:t>
            </a: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40286450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2"/>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2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TR 26.941 was progressed with agreement on 2 </a:t>
            </a:r>
            <a:r>
              <a:rPr lang="en-US" altLang="zh-CN" sz="1200" dirty="0" err="1">
                <a:cs typeface="Arial" pitchFamily="34" charset="0"/>
              </a:rPr>
              <a:t>pCRs</a:t>
            </a:r>
            <a:r>
              <a:rPr lang="en-US" altLang="zh-CN" sz="1200" dirty="0">
                <a:cs typeface="Arial" pitchFamily="34" charset="0"/>
              </a:rPr>
              <a:t>:</a:t>
            </a:r>
          </a:p>
          <a:p>
            <a:pPr lvl="1">
              <a:lnSpc>
                <a:spcPct val="93000"/>
              </a:lnSpc>
              <a:spcBef>
                <a:spcPct val="15000"/>
              </a:spcBef>
              <a:spcAft>
                <a:spcPct val="15000"/>
              </a:spcAft>
              <a:buSzPct val="100000"/>
              <a:tabLst>
                <a:tab pos="285750" algn="l"/>
              </a:tabLst>
              <a:defRPr/>
            </a:pPr>
            <a:r>
              <a:rPr lang="en-US" altLang="zh-CN" sz="1200" dirty="0">
                <a:cs typeface="Arial" pitchFamily="34" charset="0"/>
              </a:rPr>
              <a:t>Key Issue on Bootstrapping</a:t>
            </a:r>
          </a:p>
          <a:p>
            <a:pPr lvl="1">
              <a:lnSpc>
                <a:spcPct val="93000"/>
              </a:lnSpc>
              <a:spcBef>
                <a:spcPct val="15000"/>
              </a:spcBef>
              <a:spcAft>
                <a:spcPct val="15000"/>
              </a:spcAft>
              <a:buSzPct val="100000"/>
              <a:tabLst>
                <a:tab pos="285750" algn="l"/>
              </a:tabLst>
              <a:defRPr/>
            </a:pPr>
            <a:r>
              <a:rPr lang="en-US" altLang="zh-CN" sz="1200" dirty="0">
                <a:cs typeface="Arial" pitchFamily="34" charset="0"/>
              </a:rPr>
              <a:t>Collaboration Options</a:t>
            </a:r>
          </a:p>
          <a:p>
            <a:pPr>
              <a:lnSpc>
                <a:spcPct val="93000"/>
              </a:lnSpc>
              <a:spcBef>
                <a:spcPct val="15000"/>
              </a:spcBef>
              <a:spcAft>
                <a:spcPct val="15000"/>
              </a:spcAft>
              <a:buSzPct val="100000"/>
              <a:tabLst>
                <a:tab pos="285750" algn="l"/>
              </a:tabLst>
              <a:defRPr/>
            </a:pPr>
            <a:r>
              <a:rPr lang="en-US" altLang="zh-CN" sz="1200" dirty="0">
                <a:cs typeface="Arial" pitchFamily="34" charset="0"/>
              </a:rPr>
              <a:t>TR 26.941 presented to SA for information (</a:t>
            </a:r>
            <a:r>
              <a:rPr lang="en-US" sz="1200" dirty="0">
                <a:effectLst/>
                <a:hlinkClick r:id="rId2"/>
              </a:rPr>
              <a:t>SP-230982</a:t>
            </a:r>
            <a:r>
              <a:rPr lang="en-US" sz="1200" dirty="0">
                <a:effectLst/>
              </a:rPr>
              <a:t>)</a:t>
            </a:r>
            <a:endParaRPr lang="en-US" altLang="zh-CN" sz="12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 work on:</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Description of key issues and candidate solutions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Identification of possible new key issues in scope of TR 26.941 for inclusion in TR</a:t>
            </a: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extLst>
              <p:ext uri="{D42A27DB-BD31-4B8C-83A1-F6EECF244321}">
                <p14:modId xmlns:p14="http://schemas.microsoft.com/office/powerpoint/2010/main" val="361432050"/>
              </p:ext>
            </p:extLst>
          </p:nvPr>
        </p:nvGraphicFramePr>
        <p:xfrm>
          <a:off x="647700" y="1454150"/>
          <a:ext cx="10084901" cy="64604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40%</a:t>
                      </a:r>
                    </a:p>
                  </a:txBody>
                  <a:tcPr marL="36001" marR="36001" marT="0" marB="0" anchor="ctr"/>
                </a:tc>
                <a:tc>
                  <a:txBody>
                    <a:bodyPr/>
                    <a:lstStyle/>
                    <a:p>
                      <a:pPr algn="l" fontAlgn="b"/>
                      <a:r>
                        <a:rPr lang="en-US" sz="1100" dirty="0">
                          <a:hlinkClick r:id="rId3"/>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r>
              <a:rPr lang="en-GB" sz="1600" kern="0" dirty="0">
                <a:solidFill>
                  <a:srgbClr val="FF0000"/>
                </a:solidFill>
              </a:rPr>
              <a:t> </a:t>
            </a:r>
          </a:p>
          <a:p>
            <a:pPr lvl="2">
              <a:lnSpc>
                <a:spcPct val="90000"/>
              </a:lnSpc>
              <a:spcBef>
                <a:spcPts val="200"/>
              </a:spcBef>
              <a:tabLst>
                <a:tab pos="2152650" algn="l"/>
                <a:tab pos="5118100" algn="l"/>
              </a:tabLst>
              <a:defRPr/>
            </a:pPr>
            <a:r>
              <a:rPr lang="en-GB" sz="1600" dirty="0"/>
              <a:t>Jaeyeon Song (Samsung Electronics Co., Ltd, TTA)</a:t>
            </a:r>
            <a:r>
              <a:rPr lang="en-GB" sz="1600" kern="0" dirty="0">
                <a:solidFill>
                  <a:srgbClr val="FF0000"/>
                </a:solidFill>
              </a:rPr>
              <a:t>, re-elected at SA4#125</a:t>
            </a:r>
            <a:endParaRPr lang="en-GB" sz="1600" dirty="0"/>
          </a:p>
          <a:p>
            <a:pPr lvl="1">
              <a:lnSpc>
                <a:spcPct val="90000"/>
              </a:lnSpc>
              <a:spcBef>
                <a:spcPts val="400"/>
              </a:spcBef>
              <a:tabLst>
                <a:tab pos="2152650" algn="l"/>
                <a:tab pos="5118100" algn="l"/>
              </a:tabLst>
              <a:defRPr/>
            </a:pPr>
            <a:r>
              <a:rPr lang="fi-FI" sz="1800" kern="0" dirty="0"/>
              <a:t>Secretary: Andrijana Brekalo (MCC Support)</a:t>
            </a:r>
            <a:endParaRPr lang="fi-FI" sz="1400" kern="0" dirty="0"/>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280483380"/>
              </p:ext>
            </p:extLst>
          </p:nvPr>
        </p:nvGraphicFramePr>
        <p:xfrm>
          <a:off x="2022525" y="4516510"/>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Update to Permanent Document to include:</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issue#1 and Solution#1 for Architecture</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issue#2 and Solution#2 for C-Plane requirements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issue#3 and Solution#3 for U-Plane requirements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issue#5 and Solution#5 for Tethered case</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TR 26.930</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172284193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45%</a:t>
                      </a:r>
                    </a:p>
                  </a:txBody>
                  <a:tcPr marL="36001" marR="36001" marT="0" marB="0" anchor="ctr"/>
                </a:tc>
                <a:tc>
                  <a:txBody>
                    <a:bodyPr/>
                    <a:lstStyle/>
                    <a:p>
                      <a:pPr algn="l" fontAlgn="b"/>
                      <a:r>
                        <a:rPr lang="en-US" sz="1100" dirty="0">
                          <a:hlinkClick r:id="rId2"/>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96971"/>
            <a:ext cx="11068050" cy="3887943"/>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We have listed a few metrics for further study into the draft TR: trackable pose prediction, anchor creation delay, anchor detection, pose prediction error…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Still unclear if those metrics can be measured and what their purpose will be. It is expected to assess their relevance in the study.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identification and impacts to user experience analysis</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Define the measurement and derivation of relevant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Support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in 3GPP metrics collection frameworks such as NWDAF, RRC-based metrics configuration and collection, etc.</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Agree on Draft TR 26.812 v1.0.0 to be sent to SA plenary for information</a:t>
            </a: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2953698329"/>
              </p:ext>
            </p:extLst>
          </p:nvPr>
        </p:nvGraphicFramePr>
        <p:xfrm>
          <a:off x="647700" y="1454150"/>
          <a:ext cx="10084901" cy="77755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-&gt;3/3/2024</a:t>
                      </a:r>
                    </a:p>
                  </a:txBody>
                  <a:tcPr marL="9525" marR="9525" marT="9525" marB="0" anchor="b"/>
                </a:tc>
                <a:tc>
                  <a:txBody>
                    <a:bodyPr/>
                    <a:lstStyle/>
                    <a:p>
                      <a:pPr algn="ctr">
                        <a:lnSpc>
                          <a:spcPct val="107000"/>
                        </a:lnSpc>
                        <a:spcAft>
                          <a:spcPts val="800"/>
                        </a:spcAft>
                      </a:pPr>
                      <a:r>
                        <a:rPr lang="en-GB" sz="1100" dirty="0">
                          <a:solidFill>
                            <a:schemeClr val="tx1"/>
                          </a:solidFill>
                        </a:rPr>
                        <a:t>27%</a:t>
                      </a:r>
                    </a:p>
                  </a:txBody>
                  <a:tcPr marL="36001" marR="36001" marT="0" marB="0" anchor="ctr"/>
                </a:tc>
                <a:tc>
                  <a:txBody>
                    <a:bodyPr/>
                    <a:lstStyle/>
                    <a:p>
                      <a:pPr algn="l"/>
                      <a:r>
                        <a:rPr lang="en-US" sz="1100" b="0" u="none" dirty="0">
                          <a:solidFill>
                            <a:srgbClr val="0000FF"/>
                          </a:solidFill>
                          <a:effectLst/>
                          <a:latin typeface="+mn-lt"/>
                          <a:hlinkClick r:id="rId3"/>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Updates on stereo and binaural audio capture were agreed.</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26.933 was progressed to v0.2.0 and agreed as basis for further work.</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Continue to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Signal processing Including necessary relevant processing for audio format, enhancement solution for immersive, speech enhancement,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Characterization of the audio capture performance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Start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Example audio capture processing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Components used in audio capture;</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Acoustic design including acoustic structure, microphone array design,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412229530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30%</a:t>
                      </a:r>
                    </a:p>
                  </a:txBody>
                  <a:tcPr marL="36001" marR="36001" marT="0" marB="0" anchor="ctr"/>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7680315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32257799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SP-230539</a:t>
                      </a:r>
                      <a:endParaRPr lang="en-US" sz="1100" b="0" u="none" dirty="0">
                        <a:solidFill>
                          <a:schemeClr val="tx1"/>
                        </a:solidFill>
                      </a:endParaRPr>
                    </a:p>
                  </a:txBody>
                  <a:tcPr marL="9525" marR="9525" marT="9525" marB="0" anchor="b"/>
                </a:tc>
                <a:tc>
                  <a:txBody>
                    <a:bodyPr/>
                    <a:lstStyle/>
                    <a:p>
                      <a:pPr algn="ctr">
                        <a:lnSpc>
                          <a:spcPct val="107000"/>
                        </a:lnSpc>
                        <a:spcAft>
                          <a:spcPts val="800"/>
                        </a:spcAft>
                      </a:pPr>
                      <a:r>
                        <a:rPr lang="en-GB" sz="1100" dirty="0">
                          <a:solidFill>
                            <a:srgbClr val="FF0000"/>
                          </a:solidFill>
                        </a:rPr>
                        <a:t>10%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388094"/>
            <a:ext cx="11068050" cy="355106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This study aims to evaluate use of Film Grain Synthesis (FGS) in 5G video services.</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Progressed ongoing CR to TR 26.955</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Discussed the scenarios of relevance for FGS.</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Agreement to set up a scenario template</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Started to discuss the impacts on the UE requirements and agreed to further study it.</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In the context of evaluating FGS, we also agreed to liaise with JVET as they are running a similar activity together with AG5 in MPEG.</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These points are documented into a permanent document.</a:t>
            </a: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Progress work on identifying if any new normative work would be justified and if so, provide relevant conclusions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all remaining open issues raised for completion of CR to TR 26.955</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agreements into the draft CR to TR26.955</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Communicate with other 3GPP working groups and external organizations, if necessary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Agree on CR to TR 26.955 to be sent to SA plenary for approval</a:t>
            </a:r>
            <a:endParaRPr lang="en-GB" sz="1200" b="1" u="sng" dirty="0">
              <a:cs typeface="Arial" pitchFamily="34" charset="0"/>
            </a:endParaRPr>
          </a:p>
          <a:p>
            <a:pPr marL="287338" indent="-287338">
              <a:buNone/>
            </a:pPr>
            <a:endParaRPr lang="fr-FR" sz="1200" dirty="0"/>
          </a:p>
        </p:txBody>
      </p:sp>
    </p:spTree>
    <p:extLst>
      <p:ext uri="{BB962C8B-B14F-4D97-AF65-F5344CB8AC3E}">
        <p14:creationId xmlns:p14="http://schemas.microsoft.com/office/powerpoint/2010/main" val="54754432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6938545" cy="1143000"/>
          </a:xfrm>
        </p:spPr>
        <p:txBody>
          <a:bodyPr/>
          <a:lstStyle/>
          <a:p>
            <a:r>
              <a:rPr lang="en-US" altLang="en-US" dirty="0"/>
              <a:t>Feasibility Study on new HEVC profiles and operating points (</a:t>
            </a:r>
            <a:r>
              <a:rPr lang="en-US" sz="3200" dirty="0" err="1"/>
              <a:t>FS_HEVC_Profiles</a:t>
            </a:r>
            <a:r>
              <a:rPr lang="en-US" altLang="en-US" dirty="0"/>
              <a:t>)</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14443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dirty="0">
                          <a:solidFill>
                            <a:srgbClr val="0000FF"/>
                          </a:solidFill>
                          <a:effectLst/>
                          <a:latin typeface="+mn-lt"/>
                          <a:hlinkClick r:id="rId3"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aims to Identify and evaluate the opportunities for improving HEVC-based services.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We have reviewed inputs on </a:t>
            </a:r>
            <a:r>
              <a:rPr lang="en-US" altLang="zh-CN" sz="1400" dirty="0" err="1">
                <a:cs typeface="Arial" pitchFamily="34" charset="0"/>
              </a:rPr>
              <a:t>multiview</a:t>
            </a:r>
            <a:r>
              <a:rPr lang="en-US" altLang="zh-CN" sz="1400" dirty="0">
                <a:cs typeface="Arial" pitchFamily="34" charset="0"/>
              </a:rPr>
              <a:t> scenarios and documented into the Draft TR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4:4:4 profiles, we are now considering the still image formats HEIF in different sampling configurations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Also on scalability we have discussed how to evaluate SHVC against single layer coding taking into account the work that had been done in the past in SA4.</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pCRs</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for the solutions, evaluations for scenarios.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S</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tart documentation of conclusions, prioritize for scenario#1 and scenario#2.</a:t>
            </a: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09070819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26629644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Most of the discussion, including in offline session was the consideration of SA1 use cases from which a limited number of scenarios has been extracted: conversational, multiparty collaboration, online gaming and digital assets sharing.</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 template has been created to collect a consistent level of information and this is documented in the draft TR</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Collect and document Avatar animation and representation approaches.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requirements for an interoperable base Avatar format:</a:t>
            </a:r>
          </a:p>
          <a:p>
            <a:pPr lvl="1" indent="-342900">
              <a:lnSpc>
                <a:spcPct val="93000"/>
              </a:lnSpc>
              <a:spcBef>
                <a:spcPct val="15000"/>
              </a:spcBef>
              <a:spcAft>
                <a:spcPct val="15000"/>
              </a:spcAft>
              <a:buClrTx/>
              <a:buSzPct val="100000"/>
              <a:buBlip>
                <a:blip r:embed="rId3"/>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Prioritize deployed representations.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formats for the animation data.</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Discuss with relevant 3GPP groups on architecture and security aspects.</a:t>
            </a: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035384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36271539"/>
              </p:ext>
            </p:extLst>
          </p:nvPr>
        </p:nvGraphicFramePr>
        <p:xfrm>
          <a:off x="647700" y="1454150"/>
          <a:ext cx="10084901" cy="6476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96861">
                <a:tc>
                  <a:txBody>
                    <a:bodyPr/>
                    <a:lstStyle/>
                    <a:p>
                      <a:pPr algn="r" fontAlgn="b"/>
                      <a:endParaRPr lang="en-US" sz="1100" dirty="0">
                        <a:solidFill>
                          <a:schemeClr val="bg1"/>
                        </a:solidFill>
                      </a:endParaRPr>
                    </a:p>
                  </a:txBody>
                  <a:tcPr marL="9525" marR="9525" marT="9525" marB="0" anchor="b"/>
                </a:tc>
                <a:tc>
                  <a:txBody>
                    <a:bodyPr/>
                    <a:lstStyle/>
                    <a:p>
                      <a:pPr algn="l" fontAlgn="b"/>
                      <a:r>
                        <a:rPr lang="en-US" sz="1100" dirty="0">
                          <a:solidFill>
                            <a:schemeClr val="tx1"/>
                          </a:solidFill>
                        </a:rPr>
                        <a:t>n/a</a:t>
                      </a:r>
                    </a:p>
                  </a:txBody>
                  <a:tcPr marL="9525" marR="9525" marT="9525" marB="0" anchor="b"/>
                </a:tc>
                <a:tc>
                  <a:txBody>
                    <a:bodyPr/>
                    <a:lstStyle/>
                    <a:p>
                      <a:pPr algn="l" fontAlgn="b"/>
                      <a:endParaRPr lang="en-US" sz="1100" dirty="0">
                        <a:solidFill>
                          <a:schemeClr val="tx1"/>
                        </a:solidFill>
                      </a:endParaRPr>
                    </a:p>
                  </a:txBody>
                  <a:tcPr marL="9525" marR="9525" marT="9525" marB="0" anchor="b"/>
                </a:tc>
                <a:tc>
                  <a:txBody>
                    <a:bodyPr/>
                    <a:lstStyle/>
                    <a:p>
                      <a:pPr algn="r" fontAlgn="b"/>
                      <a:endParaRPr lang="en-US" sz="1100" dirty="0">
                        <a:solidFill>
                          <a:schemeClr val="tx1"/>
                        </a:solidFill>
                      </a:endParaRPr>
                    </a:p>
                  </a:txBody>
                  <a:tcPr marL="9525" marR="9525" marT="9525" marB="0" anchor="b"/>
                </a:tc>
                <a:tc>
                  <a:txBody>
                    <a:bodyPr/>
                    <a:lstStyle/>
                    <a:p>
                      <a:pPr algn="r" fontAlgn="b"/>
                      <a:endParaRPr lang="en-US" sz="1100" dirty="0">
                        <a:solidFill>
                          <a:schemeClr val="tx1"/>
                        </a:solidFill>
                      </a:endParaRPr>
                    </a:p>
                  </a:txBody>
                  <a:tcPr marL="9525" marR="9525" marT="9525" marB="0" anchor="b"/>
                </a:tc>
                <a:tc>
                  <a:txBody>
                    <a:bodyPr/>
                    <a:lstStyle/>
                    <a:p>
                      <a:pPr algn="l" fontAlgn="b"/>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69673689"/>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Rel-19 capacity</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r>
              <a:rPr lang="en-US" sz="2000" dirty="0"/>
              <a:t>SA4 capacity</a:t>
            </a:r>
          </a:p>
          <a:p>
            <a:pPr lvl="1"/>
            <a:r>
              <a:rPr lang="en-US" sz="1800" dirty="0"/>
              <a:t>Max </a:t>
            </a:r>
            <a:r>
              <a:rPr lang="en-US" altLang="en-US" sz="1800" dirty="0"/>
              <a:t>TUs: 152</a:t>
            </a:r>
          </a:p>
          <a:p>
            <a:pPr lvl="2"/>
            <a:r>
              <a:rPr lang="en-US" altLang="en-US" sz="1400" dirty="0"/>
              <a:t>Additional buffer TUs: 32 (for Rel-19 alignment with other WGs, …)</a:t>
            </a:r>
          </a:p>
          <a:p>
            <a:pPr lvl="1"/>
            <a:r>
              <a:rPr lang="en-US" altLang="en-US" sz="1800" dirty="0"/>
              <a:t>Max number of SIs/WIs: 16 - 25</a:t>
            </a:r>
          </a:p>
          <a:p>
            <a:pPr lvl="2"/>
            <a:r>
              <a:rPr lang="en-US" altLang="en-US" sz="1400" dirty="0"/>
              <a:t>Note: one feature might result in up to 3 WI/SI: study, stage 2, stage 3, and counted separately. SA4 finds reasonable to handle 4 features per SWG at any one time. That would result in 16 features.</a:t>
            </a:r>
          </a:p>
          <a:p>
            <a:pPr lvl="1"/>
            <a:r>
              <a:rPr lang="en-US" altLang="en-US" sz="1800" dirty="0"/>
              <a:t>Max TUs per Feature: not defined</a:t>
            </a:r>
          </a:p>
          <a:p>
            <a:r>
              <a:rPr lang="en-US" altLang="en-US" sz="2000" dirty="0"/>
              <a:t>Assumptions</a:t>
            </a:r>
          </a:p>
          <a:p>
            <a:pPr lvl="1"/>
            <a:r>
              <a:rPr lang="en-US" altLang="en-US" sz="1800" dirty="0"/>
              <a:t>Start: March 2024, End: Sept 2025 (18 months)</a:t>
            </a:r>
          </a:p>
          <a:p>
            <a:pPr lvl="1"/>
            <a:r>
              <a:rPr lang="en-US" altLang="en-US" sz="1800" dirty="0"/>
              <a:t>Number of ordinary meetings: 8</a:t>
            </a:r>
          </a:p>
          <a:p>
            <a:pPr lvl="2"/>
            <a:r>
              <a:rPr lang="en-US" altLang="en-US" sz="1400" dirty="0"/>
              <a:t>Note: 2025 calendar TBD</a:t>
            </a:r>
          </a:p>
          <a:p>
            <a:pPr lvl="1"/>
            <a:r>
              <a:rPr lang="en-US" altLang="en-US" sz="1800" dirty="0"/>
              <a:t>Expected total TUs per meeting (for all the work including maintenance and Rel-19): 27</a:t>
            </a:r>
          </a:p>
          <a:p>
            <a:pPr lvl="1"/>
            <a:r>
              <a:rPr lang="en-US" altLang="en-US" sz="1800" dirty="0"/>
              <a:t>Total TUs (for all releases): 216</a:t>
            </a:r>
          </a:p>
          <a:p>
            <a:pPr lvl="1"/>
            <a:r>
              <a:rPr lang="en-US" altLang="en-US" sz="1800" dirty="0"/>
              <a:t>TUs for maintenance of past releases: 32</a:t>
            </a:r>
            <a:endParaRPr lang="en-US" altLang="en-US" sz="2000" dirty="0"/>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dirty="0"/>
              <a:t>SA4 agreements for Rel-19</a:t>
            </a:r>
            <a:endParaRPr lang="en-US" altLang="en-US" dirty="0"/>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r>
              <a:rPr lang="en-US" sz="2000" dirty="0"/>
              <a:t>SA/SA2/RAN2 to let SA4 do stage-3 on media related topics. Early indication of potential impact to SA4 is nice-to-have.</a:t>
            </a:r>
          </a:p>
          <a:p>
            <a:r>
              <a:rPr lang="en-US" altLang="zh-CN" sz="2000" dirty="0"/>
              <a:t>SA4 is currently focused on Rel-18 Work and Rel-17 maintenance </a:t>
            </a:r>
          </a:p>
          <a:p>
            <a:r>
              <a:rPr lang="en-US" altLang="zh-CN" sz="2000" dirty="0"/>
              <a:t>SA4 hasn’t started Rel-19 planning. Several topics mentioned but no detailed discussions and conclusions. </a:t>
            </a:r>
          </a:p>
          <a:p>
            <a:pPr lvl="1"/>
            <a:r>
              <a:rPr lang="de-DE" sz="1600" dirty="0" err="1"/>
              <a:t>Example</a:t>
            </a:r>
            <a:r>
              <a:rPr lang="de-DE" sz="1600" dirty="0"/>
              <a:t> </a:t>
            </a:r>
            <a:r>
              <a:rPr lang="de-DE" sz="1600" dirty="0" err="1"/>
              <a:t>of</a:t>
            </a:r>
            <a:r>
              <a:rPr lang="de-DE" sz="1600" dirty="0"/>
              <a:t> potential larger </a:t>
            </a:r>
            <a:r>
              <a:rPr lang="de-DE" sz="1600" dirty="0" err="1"/>
              <a:t>work</a:t>
            </a:r>
            <a:r>
              <a:rPr lang="de-DE" sz="1600" dirty="0"/>
              <a:t> </a:t>
            </a:r>
            <a:r>
              <a:rPr lang="de-DE" sz="1600" dirty="0" err="1"/>
              <a:t>topics</a:t>
            </a:r>
            <a:r>
              <a:rPr lang="de-DE" sz="1600" dirty="0"/>
              <a:t> </a:t>
            </a:r>
            <a:r>
              <a:rPr lang="de-DE" sz="1600" dirty="0" err="1"/>
              <a:t>for</a:t>
            </a:r>
            <a:r>
              <a:rPr lang="de-DE" sz="1600" dirty="0"/>
              <a:t> SA4: New Video Codecs, Avatars, XR </a:t>
            </a:r>
            <a:r>
              <a:rPr lang="de-DE" sz="1600" dirty="0" err="1"/>
              <a:t>Extensions</a:t>
            </a:r>
            <a:r>
              <a:rPr lang="de-DE" sz="1600" dirty="0"/>
              <a:t>, 5G Media Streaming and MBS </a:t>
            </a:r>
            <a:r>
              <a:rPr lang="de-DE" sz="1600" dirty="0" err="1"/>
              <a:t>Extensions</a:t>
            </a:r>
            <a:r>
              <a:rPr lang="de-DE" sz="1600" dirty="0"/>
              <a:t>, AI/ML </a:t>
            </a:r>
            <a:r>
              <a:rPr lang="de-DE" sz="1600" dirty="0" err="1"/>
              <a:t>for</a:t>
            </a:r>
            <a:r>
              <a:rPr lang="de-DE" sz="1600" dirty="0"/>
              <a:t> Media</a:t>
            </a:r>
            <a:endParaRPr lang="en-US" altLang="zh-CN" sz="1600" dirty="0"/>
          </a:p>
          <a:p>
            <a:r>
              <a:rPr lang="en-US" altLang="zh-CN" sz="2000" dirty="0"/>
              <a:t>SA4#124 agreed to start Rel-19 discussions from December 2023:</a:t>
            </a:r>
          </a:p>
          <a:p>
            <a:pPr lvl="1"/>
            <a:r>
              <a:rPr lang="de-DE" sz="1800" dirty="0" err="1"/>
              <a:t>Build</a:t>
            </a:r>
            <a:r>
              <a:rPr lang="de-DE" sz="1800" dirty="0"/>
              <a:t> on </a:t>
            </a:r>
            <a:r>
              <a:rPr lang="de-DE" sz="1800" dirty="0" err="1"/>
              <a:t>leftovers</a:t>
            </a:r>
            <a:r>
              <a:rPr lang="de-DE" sz="1800" dirty="0"/>
              <a:t> </a:t>
            </a:r>
            <a:r>
              <a:rPr lang="de-DE" sz="1800" dirty="0" err="1"/>
              <a:t>from</a:t>
            </a:r>
            <a:r>
              <a:rPr lang="de-DE" sz="1800" dirty="0"/>
              <a:t> Rel-18, </a:t>
            </a:r>
            <a:r>
              <a:rPr lang="de-DE" sz="1800" dirty="0" err="1"/>
              <a:t>studies</a:t>
            </a:r>
            <a:r>
              <a:rPr lang="de-DE" sz="1800" dirty="0"/>
              <a:t> </a:t>
            </a:r>
            <a:r>
              <a:rPr lang="de-DE" sz="1800" dirty="0" err="1"/>
              <a:t>from</a:t>
            </a:r>
            <a:r>
              <a:rPr lang="de-DE" sz="1800" dirty="0"/>
              <a:t> Rel-18, </a:t>
            </a:r>
            <a:r>
              <a:rPr lang="de-DE" sz="1800" dirty="0" err="1"/>
              <a:t>as</a:t>
            </a:r>
            <a:r>
              <a:rPr lang="de-DE" sz="1800" dirty="0"/>
              <a:t> </a:t>
            </a:r>
            <a:r>
              <a:rPr lang="de-DE" sz="1800" dirty="0" err="1"/>
              <a:t>well</a:t>
            </a:r>
            <a:r>
              <a:rPr lang="de-DE" sz="1800" dirty="0"/>
              <a:t> </a:t>
            </a:r>
            <a:r>
              <a:rPr lang="de-DE" sz="1800" dirty="0" err="1"/>
              <a:t>as</a:t>
            </a:r>
            <a:r>
              <a:rPr lang="de-DE" sz="1800" dirty="0"/>
              <a:t> </a:t>
            </a:r>
            <a:r>
              <a:rPr lang="de-DE" sz="1800" dirty="0" err="1"/>
              <a:t>work</a:t>
            </a:r>
            <a:r>
              <a:rPr lang="de-DE" sz="1800" dirty="0"/>
              <a:t> </a:t>
            </a:r>
            <a:r>
              <a:rPr lang="de-DE" sz="1800" dirty="0" err="1"/>
              <a:t>topics</a:t>
            </a:r>
            <a:r>
              <a:rPr lang="de-DE" sz="1800" dirty="0"/>
              <a:t> </a:t>
            </a:r>
            <a:r>
              <a:rPr lang="de-DE" sz="1800" dirty="0" err="1"/>
              <a:t>related</a:t>
            </a:r>
            <a:r>
              <a:rPr lang="de-DE" sz="1800" dirty="0"/>
              <a:t> </a:t>
            </a:r>
            <a:r>
              <a:rPr lang="de-DE" sz="1800" dirty="0" err="1"/>
              <a:t>to</a:t>
            </a:r>
            <a:r>
              <a:rPr lang="de-DE" sz="1800" dirty="0"/>
              <a:t> RAN and SA2 </a:t>
            </a:r>
            <a:r>
              <a:rPr lang="de-DE" sz="1800" dirty="0" err="1"/>
              <a:t>work</a:t>
            </a:r>
            <a:endParaRPr lang="de-DE" sz="1800" dirty="0"/>
          </a:p>
          <a:p>
            <a:pPr lvl="1"/>
            <a:r>
              <a:rPr lang="de-DE" sz="1800" dirty="0" err="1"/>
              <a:t>Identify</a:t>
            </a:r>
            <a:r>
              <a:rPr lang="de-DE" sz="1800" dirty="0"/>
              <a:t> substantial </a:t>
            </a:r>
            <a:r>
              <a:rPr lang="de-DE" sz="1800" dirty="0" err="1"/>
              <a:t>new</a:t>
            </a:r>
            <a:r>
              <a:rPr lang="de-DE" sz="1800" dirty="0"/>
              <a:t> </a:t>
            </a:r>
            <a:r>
              <a:rPr lang="de-DE" sz="1800" dirty="0" err="1"/>
              <a:t>work</a:t>
            </a:r>
            <a:r>
              <a:rPr lang="de-DE" sz="1800" dirty="0"/>
              <a:t> </a:t>
            </a:r>
            <a:r>
              <a:rPr lang="de-DE" sz="1800" dirty="0" err="1"/>
              <a:t>topics</a:t>
            </a:r>
            <a:r>
              <a:rPr lang="de-DE" sz="1800" dirty="0"/>
              <a:t> </a:t>
            </a:r>
            <a:r>
              <a:rPr lang="de-DE" sz="1800" dirty="0" err="1"/>
              <a:t>for</a:t>
            </a:r>
            <a:r>
              <a:rPr lang="de-DE" sz="1800" dirty="0"/>
              <a:t> Rel-19. </a:t>
            </a:r>
          </a:p>
          <a:p>
            <a:pPr lvl="1"/>
            <a:r>
              <a:rPr lang="de-DE" sz="1800" dirty="0"/>
              <a:t>Work </a:t>
            </a:r>
            <a:r>
              <a:rPr lang="de-DE" sz="1800" dirty="0" err="1"/>
              <a:t>with</a:t>
            </a:r>
            <a:r>
              <a:rPr lang="de-DE" sz="1800" dirty="0"/>
              <a:t> </a:t>
            </a:r>
            <a:r>
              <a:rPr lang="de-DE" sz="1800" dirty="0" err="1"/>
              <a:t>requirements</a:t>
            </a:r>
            <a:r>
              <a:rPr lang="de-DE" sz="1800" dirty="0"/>
              <a:t> and </a:t>
            </a:r>
            <a:r>
              <a:rPr lang="de-DE" sz="1800" dirty="0" err="1"/>
              <a:t>inputs</a:t>
            </a:r>
            <a:r>
              <a:rPr lang="de-DE" sz="1800" dirty="0"/>
              <a:t> </a:t>
            </a:r>
            <a:r>
              <a:rPr lang="de-DE" sz="1800" dirty="0" err="1"/>
              <a:t>from</a:t>
            </a:r>
            <a:r>
              <a:rPr lang="de-DE" sz="1800" dirty="0"/>
              <a:t> </a:t>
            </a:r>
            <a:r>
              <a:rPr lang="de-DE" sz="1800" dirty="0" err="1"/>
              <a:t>the</a:t>
            </a:r>
            <a:r>
              <a:rPr lang="de-DE" sz="1800" dirty="0"/>
              <a:t> </a:t>
            </a:r>
            <a:r>
              <a:rPr lang="de-DE" sz="1800" dirty="0" err="1"/>
              <a:t>industry</a:t>
            </a:r>
            <a:r>
              <a:rPr lang="de-DE" sz="1800" dirty="0"/>
              <a:t>: 5G-MAG, Metaverse Standards Forum, etc.</a:t>
            </a:r>
            <a:endParaRPr lang="en-US" altLang="zh-CN" sz="2000" dirty="0"/>
          </a:p>
          <a:p>
            <a:r>
              <a:rPr lang="en-US" altLang="zh-CN" sz="2000" dirty="0"/>
              <a:t>SA4#124 agreed that TU mechanisms are not needed at this stage. Would consider in case of overload and regular handling is not sufficient to resolve.</a:t>
            </a:r>
          </a:p>
        </p:txBody>
      </p:sp>
    </p:spTree>
    <p:extLst>
      <p:ext uri="{BB962C8B-B14F-4D97-AF65-F5344CB8AC3E}">
        <p14:creationId xmlns:p14="http://schemas.microsoft.com/office/powerpoint/2010/main" val="102114779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SA#100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(all A.I.s): 29 June, 13 July, 27 July (including a joint session with 5G-MAG), 10 August</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FS_DaCED</a:t>
            </a:r>
            <a:r>
              <a:rPr lang="en-US" sz="1600" dirty="0"/>
              <a:t>: 31 July</a:t>
            </a:r>
          </a:p>
          <a:p>
            <a:pPr lvl="2">
              <a:lnSpc>
                <a:spcPct val="90000"/>
              </a:lnSpc>
              <a:spcBef>
                <a:spcPts val="200"/>
              </a:spcBef>
              <a:tabLst>
                <a:tab pos="1787525" algn="l"/>
                <a:tab pos="3671888" algn="l"/>
              </a:tabLst>
              <a:defRPr/>
            </a:pPr>
            <a:r>
              <a:rPr lang="en-US" sz="1600" dirty="0"/>
              <a:t>IVAS: 12 June, 21 June, 8 August</a:t>
            </a:r>
          </a:p>
          <a:p>
            <a:pPr lvl="1">
              <a:lnSpc>
                <a:spcPct val="90000"/>
              </a:lnSpc>
              <a:spcBef>
                <a:spcPts val="200"/>
              </a:spcBef>
              <a:tabLst>
                <a:tab pos="1787525" algn="l"/>
                <a:tab pos="3671888" algn="l"/>
              </a:tabLst>
              <a:defRPr/>
            </a:pPr>
            <a:r>
              <a:rPr lang="en-US" sz="2000" dirty="0"/>
              <a:t>RTC SWG (all A.I.s): 12 July, 9 August</a:t>
            </a:r>
          </a:p>
          <a:p>
            <a:pPr lvl="1">
              <a:lnSpc>
                <a:spcPct val="90000"/>
              </a:lnSpc>
              <a:spcBef>
                <a:spcPts val="200"/>
              </a:spcBef>
              <a:tabLst>
                <a:tab pos="1787525" algn="l"/>
                <a:tab pos="3671888" algn="l"/>
              </a:tabLst>
              <a:defRPr/>
            </a:pPr>
            <a:r>
              <a:rPr lang="en-US" sz="2000" dirty="0"/>
              <a:t>Video SWG (all A.I.s): 20 June, 27 June, 25 June, 1 August</a:t>
            </a:r>
            <a:endParaRPr lang="en-GB" altLang="en-US" sz="12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2101325238"/>
              </p:ext>
            </p:extLst>
          </p:nvPr>
        </p:nvGraphicFramePr>
        <p:xfrm>
          <a:off x="1661007" y="4682892"/>
          <a:ext cx="7559675" cy="95061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Gothenburg, Sweden</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SA#100 to SA4:</a:t>
            </a:r>
          </a:p>
          <a:p>
            <a:pPr lvl="1">
              <a:lnSpc>
                <a:spcPct val="90000"/>
              </a:lnSpc>
              <a:spcBef>
                <a:spcPts val="900"/>
              </a:spcBef>
            </a:pPr>
            <a:r>
              <a:rPr lang="en-US" altLang="fr-FR" sz="1800" dirty="0">
                <a:cs typeface="Arial" panose="020B0604020202020204" pitchFamily="34" charset="0"/>
              </a:rPr>
              <a:t>AP to SA4 : update Rel-19 WG capacity: See slide 38</a:t>
            </a:r>
          </a:p>
          <a:p>
            <a:pPr eaLnBrk="1" hangingPunct="1">
              <a:lnSpc>
                <a:spcPct val="90000"/>
              </a:lnSpc>
              <a:spcBef>
                <a:spcPts val="3000"/>
              </a:spcBef>
            </a:pPr>
            <a:r>
              <a:rPr lang="en-GB" altLang="en-US" dirty="0"/>
              <a:t> Action items from SA4 to SA#101:</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2 revised WIDs</a:t>
            </a:r>
          </a:p>
          <a:p>
            <a:pPr lvl="1">
              <a:lnSpc>
                <a:spcPct val="90000"/>
              </a:lnSpc>
              <a:spcBef>
                <a:spcPts val="300"/>
              </a:spcBef>
            </a:pPr>
            <a:r>
              <a:rPr lang="en-US" altLang="en-US" sz="1800" dirty="0"/>
              <a:t>For </a:t>
            </a:r>
            <a:r>
              <a:rPr lang="en-US" altLang="en-US" sz="1800" dirty="0" err="1"/>
              <a:t>IVAS_Codec</a:t>
            </a:r>
            <a:r>
              <a:rPr lang="en-US" altLang="en-US" sz="1800" dirty="0"/>
              <a:t> (Codec for Immersive Voice and Audio Services)</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listening lab reports and the GAL report (</a:t>
            </a:r>
            <a:r>
              <a:rPr lang="en-US" sz="1200" b="1" dirty="0">
                <a:effectLst/>
                <a:hlinkClick r:id="rId2"/>
              </a:rPr>
              <a:t>SP-230978</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selection of the single joint IVAS candidate as the IVAS standard.</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Note new TS 26.250 Codec for Immersive Voice and Audio Services - General overview – v.1.0.0, for information (</a:t>
            </a:r>
            <a:r>
              <a:rPr lang="en-US" sz="1200" b="1" dirty="0">
                <a:effectLst/>
                <a:hlinkClick r:id="rId3"/>
              </a:rPr>
              <a:t>SP-230981</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new TS 26.258 Codec for Immersive Voice and Audio Services - C code (floating point) – v.2.0.0, for approval (</a:t>
            </a:r>
            <a:r>
              <a:rPr lang="en-US" sz="1200" b="1" dirty="0">
                <a:effectLst/>
                <a:hlinkClick r:id="rId4"/>
              </a:rPr>
              <a:t>SP-230980</a:t>
            </a:r>
            <a:r>
              <a:rPr lang="en-US" altLang="zh-CN" sz="1200" b="1" dirty="0">
                <a:cs typeface="Arial" pitchFamily="34" charset="0"/>
              </a:rPr>
              <a:t>)</a:t>
            </a:r>
            <a:endParaRPr lang="en-US" altLang="en-US" sz="1400" dirty="0"/>
          </a:p>
          <a:p>
            <a:pPr lvl="1">
              <a:lnSpc>
                <a:spcPct val="90000"/>
              </a:lnSpc>
              <a:spcBef>
                <a:spcPts val="300"/>
              </a:spcBef>
            </a:pPr>
            <a:r>
              <a:rPr lang="en-US" altLang="en-US" sz="1800" dirty="0"/>
              <a:t>Approve new TR 26.926-200 - Traffic Models and Quality Evaluation Methods for Media and XR Services in 5G Systems </a:t>
            </a:r>
            <a:r>
              <a:rPr lang="en-US" altLang="zh-CN" sz="1800" dirty="0">
                <a:cs typeface="Arial" pitchFamily="34" charset="0"/>
              </a:rPr>
              <a:t>(</a:t>
            </a:r>
            <a:r>
              <a:rPr lang="en-US" sz="1800" i="0" u="sng" strike="noStrike" dirty="0">
                <a:solidFill>
                  <a:srgbClr val="0000FF"/>
                </a:solidFill>
                <a:effectLst/>
                <a:hlinkClick r:id="rId5"/>
              </a:rPr>
              <a:t>SP-230979</a:t>
            </a:r>
            <a:r>
              <a:rPr lang="en-US" altLang="zh-CN" sz="1800" dirty="0">
                <a:cs typeface="Arial" pitchFamily="34" charset="0"/>
              </a:rPr>
              <a:t>)</a:t>
            </a:r>
          </a:p>
          <a:p>
            <a:pPr lvl="1">
              <a:lnSpc>
                <a:spcPct val="90000"/>
              </a:lnSpc>
              <a:spcBef>
                <a:spcPts val="300"/>
              </a:spcBef>
            </a:pPr>
            <a:r>
              <a:rPr lang="en-US" altLang="en-US" sz="1800" dirty="0"/>
              <a:t>Note new TR 26.941-100 - Network Slicing Extensions for 5G media services </a:t>
            </a:r>
            <a:r>
              <a:rPr lang="en-US" altLang="zh-CN" sz="1800" dirty="0">
                <a:cs typeface="Arial" pitchFamily="34" charset="0"/>
              </a:rPr>
              <a:t>(</a:t>
            </a:r>
            <a:r>
              <a:rPr lang="en-US" sz="1800" dirty="0">
                <a:effectLst/>
                <a:hlinkClick r:id="rId6"/>
              </a:rPr>
              <a:t>SP-230982</a:t>
            </a:r>
            <a:r>
              <a:rPr lang="en-US" sz="1800" dirty="0">
                <a:effectLst/>
              </a:rPr>
              <a:t>)</a:t>
            </a:r>
            <a:endParaRPr lang="en-US" altLang="zh-CN" sz="1800" dirty="0">
              <a:cs typeface="Arial" pitchFamily="34" charset="0"/>
            </a:endParaRP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extLst>
      <p:ext uri="{BB962C8B-B14F-4D97-AF65-F5344CB8AC3E}">
        <p14:creationId xmlns:p14="http://schemas.microsoft.com/office/powerpoint/2010/main" val="246209766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SA4#125 VC election and 3GPP Excellence Award</a:t>
            </a:r>
          </a:p>
        </p:txBody>
      </p:sp>
      <p:pic>
        <p:nvPicPr>
          <p:cNvPr id="5122" name="Picture 2" descr="No alternative text description for this image">
            <a:extLst>
              <a:ext uri="{FF2B5EF4-FFF2-40B4-BE49-F238E27FC236}">
                <a16:creationId xmlns:a16="http://schemas.microsoft.com/office/drawing/2014/main" id="{86BBE1CB-8369-533B-E6E6-50D0F9AB048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90310" y="1371600"/>
            <a:ext cx="6441017" cy="48307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48DD2F7-9B13-9422-3440-89A5198D6EA2}"/>
              </a:ext>
            </a:extLst>
          </p:cNvPr>
          <p:cNvSpPr txBox="1"/>
          <p:nvPr/>
        </p:nvSpPr>
        <p:spPr>
          <a:xfrm>
            <a:off x="7515225" y="1476375"/>
            <a:ext cx="4181475" cy="4801314"/>
          </a:xfrm>
          <a:prstGeom prst="rect">
            <a:avLst/>
          </a:prstGeom>
          <a:noFill/>
        </p:spPr>
        <p:txBody>
          <a:bodyPr wrap="square" rtlCol="0">
            <a:spAutoFit/>
          </a:bodyPr>
          <a:lstStyle/>
          <a:p>
            <a:r>
              <a:rPr lang="en-US" sz="1800" b="0" i="0" dirty="0">
                <a:effectLst/>
                <a:latin typeface="-apple-system"/>
              </a:rPr>
              <a:t>Congratulations to </a:t>
            </a:r>
            <a:r>
              <a:rPr lang="en-US" sz="1800" i="0" dirty="0">
                <a:effectLst/>
                <a:latin typeface="-apple-system"/>
                <a:hlinkClick r:id="rId3"/>
              </a:rPr>
              <a:t>Jaeyeon Song</a:t>
            </a:r>
            <a:r>
              <a:rPr lang="en-US" sz="1800" b="0" i="0" dirty="0">
                <a:effectLst/>
                <a:latin typeface="-apple-system"/>
              </a:rPr>
              <a:t>, re-elected yesterday for her second term as 3GPP SA4 Vice-Chair! Thanks to her continuous support and contributions to the progress of 5G Mobile multimedia standards.</a:t>
            </a:r>
            <a:br>
              <a:rPr lang="en-US" sz="1800" dirty="0"/>
            </a:br>
            <a:br>
              <a:rPr lang="en-US" sz="1800" dirty="0"/>
            </a:br>
            <a:r>
              <a:rPr lang="en-US" sz="1800" b="0" i="0" dirty="0">
                <a:effectLst/>
                <a:latin typeface="-apple-system"/>
              </a:rPr>
              <a:t>And congratulations to </a:t>
            </a:r>
            <a:r>
              <a:rPr lang="en-US" sz="1800" i="0" dirty="0">
                <a:effectLst/>
                <a:latin typeface="-apple-system"/>
                <a:hlinkClick r:id="rId4"/>
              </a:rPr>
              <a:t>Richard Bradbury</a:t>
            </a:r>
            <a:r>
              <a:rPr lang="en-US" sz="1800" b="0" i="0" dirty="0">
                <a:effectLst/>
                <a:latin typeface="-apple-system"/>
              </a:rPr>
              <a:t> for his 2022 3GPP Excellence award! The 3GPP Excellence Award recognizes an individuals’ contribution to a 3GPP Working Group during the year. Richard adds his name to a nice list of SA4 delegates who received this award in the past: </a:t>
            </a:r>
            <a:r>
              <a:rPr lang="en-US" sz="1800" i="0" dirty="0">
                <a:effectLst/>
                <a:latin typeface="-apple-system"/>
                <a:hlinkClick r:id="rId5"/>
              </a:rPr>
              <a:t>Gilles TENIOU</a:t>
            </a:r>
            <a:r>
              <a:rPr lang="en-US" sz="1800" b="0" i="0" dirty="0">
                <a:effectLst/>
                <a:latin typeface="-apple-system"/>
              </a:rPr>
              <a:t> in 2018, </a:t>
            </a:r>
            <a:r>
              <a:rPr lang="en-US" sz="1800" i="0" dirty="0">
                <a:effectLst/>
                <a:latin typeface="-apple-system"/>
                <a:hlinkClick r:id="rId6"/>
              </a:rPr>
              <a:t>Thomas Stockhammer</a:t>
            </a:r>
            <a:r>
              <a:rPr lang="en-US" sz="1800" b="0" i="0" dirty="0">
                <a:effectLst/>
                <a:latin typeface="-apple-system"/>
              </a:rPr>
              <a:t> in 2017 and </a:t>
            </a:r>
            <a:r>
              <a:rPr lang="en-US" sz="1800" i="0" dirty="0">
                <a:effectLst/>
                <a:latin typeface="-apple-system"/>
                <a:hlinkClick r:id="rId7"/>
              </a:rPr>
              <a:t>Kari Jarvinen</a:t>
            </a:r>
            <a:r>
              <a:rPr lang="en-US" sz="1800" b="0" i="0" dirty="0">
                <a:effectLst/>
                <a:latin typeface="-apple-system"/>
              </a:rPr>
              <a:t> in 2016.</a:t>
            </a:r>
            <a:endParaRPr lang="en-US" sz="1800" dirty="0"/>
          </a:p>
        </p:txBody>
      </p:sp>
    </p:spTree>
    <p:extLst>
      <p:ext uri="{BB962C8B-B14F-4D97-AF65-F5344CB8AC3E}">
        <p14:creationId xmlns:p14="http://schemas.microsoft.com/office/powerpoint/2010/main" val="177025886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12 October, 26 October, 2 November</a:t>
            </a:r>
          </a:p>
          <a:p>
            <a:pPr lvl="1">
              <a:lnSpc>
                <a:spcPct val="90000"/>
              </a:lnSpc>
              <a:spcBef>
                <a:spcPts val="200"/>
              </a:spcBef>
              <a:tabLst>
                <a:tab pos="1787525" algn="l"/>
                <a:tab pos="3671888" algn="l"/>
              </a:tabLst>
              <a:defRPr/>
            </a:pPr>
            <a:r>
              <a:rPr lang="en-US" sz="2000" dirty="0"/>
              <a:t>Audio SWG: 15 September (</a:t>
            </a:r>
            <a:r>
              <a:rPr lang="en-US" sz="2000" dirty="0" err="1"/>
              <a:t>IVAS_Codec</a:t>
            </a:r>
            <a:r>
              <a:rPr lang="en-US" sz="2000" dirty="0"/>
              <a:t>), 18 September (ISAR), 13 October (</a:t>
            </a:r>
            <a:r>
              <a:rPr lang="en-US" sz="2000" dirty="0" err="1"/>
              <a:t>FS_DaCED</a:t>
            </a:r>
            <a:r>
              <a:rPr lang="en-US" sz="2000" dirty="0"/>
              <a:t>, </a:t>
            </a:r>
            <a:r>
              <a:rPr lang="en-US" sz="2000" dirty="0" err="1"/>
              <a:t>eUET</a:t>
            </a:r>
            <a:r>
              <a:rPr lang="en-US" sz="2000" dirty="0"/>
              <a:t>), 20 October (</a:t>
            </a:r>
            <a:r>
              <a:rPr lang="en-US" sz="2000" dirty="0" err="1"/>
              <a:t>IVAS_Codec</a:t>
            </a:r>
            <a:r>
              <a:rPr lang="en-US" sz="2000" dirty="0"/>
              <a:t>, ISAR), 23 October (</a:t>
            </a:r>
            <a:r>
              <a:rPr lang="en-US" sz="2000" dirty="0" err="1"/>
              <a:t>FS_DaCED</a:t>
            </a:r>
            <a:r>
              <a:rPr lang="en-US" sz="2000" dirty="0"/>
              <a:t>, </a:t>
            </a:r>
            <a:r>
              <a:rPr lang="en-US" sz="2000" dirty="0" err="1"/>
              <a:t>eUET</a:t>
            </a:r>
            <a:r>
              <a:rPr lang="en-US" sz="2000" dirty="0"/>
              <a:t>, ATIAS), 27 October (</a:t>
            </a:r>
            <a:r>
              <a:rPr lang="en-US" sz="2000" dirty="0" err="1"/>
              <a:t>IVAS_Codec</a:t>
            </a:r>
            <a:r>
              <a:rPr lang="en-US" sz="2000" dirty="0"/>
              <a:t>, ISAR) </a:t>
            </a:r>
            <a:endParaRPr lang="en-US" sz="1600" dirty="0"/>
          </a:p>
          <a:p>
            <a:pPr lvl="1">
              <a:lnSpc>
                <a:spcPct val="90000"/>
              </a:lnSpc>
              <a:spcBef>
                <a:spcPts val="200"/>
              </a:spcBef>
              <a:tabLst>
                <a:tab pos="1787525" algn="l"/>
                <a:tab pos="3671888" algn="l"/>
              </a:tabLst>
              <a:defRPr/>
            </a:pPr>
            <a:r>
              <a:rPr lang="en-US" sz="2000" dirty="0"/>
              <a:t>RTC SWG (all A.I.s): 12 July, 9 August</a:t>
            </a:r>
          </a:p>
          <a:p>
            <a:pPr lvl="1">
              <a:lnSpc>
                <a:spcPct val="90000"/>
              </a:lnSpc>
              <a:spcBef>
                <a:spcPts val="200"/>
              </a:spcBef>
              <a:tabLst>
                <a:tab pos="1787525" algn="l"/>
                <a:tab pos="3671888" algn="l"/>
              </a:tabLst>
              <a:defRPr/>
            </a:pPr>
            <a:r>
              <a:rPr lang="en-US" sz="2000" dirty="0"/>
              <a:t>Video SWG (all A.I.s): 20, 27 June, 25 July, 1 August</a:t>
            </a:r>
          </a:p>
          <a:p>
            <a:pPr>
              <a:spcBef>
                <a:spcPts val="2800"/>
              </a:spcBef>
              <a:defRPr/>
            </a:pPr>
            <a:r>
              <a:rPr lang="en-GB" altLang="en-US" sz="2400" dirty="0"/>
              <a:t>SA4 plenary meetings (2023)</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3" name="Table 2">
            <a:extLst>
              <a:ext uri="{FF2B5EF4-FFF2-40B4-BE49-F238E27FC236}">
                <a16:creationId xmlns:a16="http://schemas.microsoft.com/office/drawing/2014/main" id="{1093B96C-1293-4646-C51A-B11C9C8CD76F}"/>
              </a:ext>
            </a:extLst>
          </p:cNvPr>
          <p:cNvGraphicFramePr>
            <a:graphicFrameLocks noGrp="1"/>
          </p:cNvGraphicFramePr>
          <p:nvPr>
            <p:extLst>
              <p:ext uri="{D42A27DB-BD31-4B8C-83A1-F6EECF244321}">
                <p14:modId xmlns:p14="http://schemas.microsoft.com/office/powerpoint/2010/main" val="1108915253"/>
              </p:ext>
            </p:extLst>
          </p:nvPr>
        </p:nvGraphicFramePr>
        <p:xfrm>
          <a:off x="1866438" y="4696294"/>
          <a:ext cx="8459123" cy="923382"/>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 3 F2F and 2 e-meetings</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743561298"/>
              </p:ext>
            </p:extLst>
          </p:nvPr>
        </p:nvGraphicFramePr>
        <p:xfrm>
          <a:off x="2271196" y="1678943"/>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that as for all collocated “mega-meetings”, the number of registered F2F participants at SA4#125 is not representative of a regular standalone SA4 F2F meeting.</a:t>
            </a:r>
          </a:p>
          <a:p>
            <a:pPr>
              <a:lnSpc>
                <a:spcPct val="85000"/>
              </a:lnSpc>
              <a:spcBef>
                <a:spcPts val="3000"/>
              </a:spcBef>
            </a:pPr>
            <a:r>
              <a:rPr lang="en-US" sz="2000" dirty="0"/>
              <a:t>SA4#125 had the all-time highest number of </a:t>
            </a:r>
            <a:r>
              <a:rPr lang="en-US" sz="2000" dirty="0" err="1"/>
              <a:t>Tdocs</a:t>
            </a:r>
            <a:r>
              <a:rPr lang="en-US" sz="2000" dirty="0"/>
              <a:t> in an ordinary SA4 meeting (479)</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pic>
        <p:nvPicPr>
          <p:cNvPr id="2" name="Picture 1">
            <a:extLst>
              <a:ext uri="{FF2B5EF4-FFF2-40B4-BE49-F238E27FC236}">
                <a16:creationId xmlns:a16="http://schemas.microsoft.com/office/drawing/2014/main" id="{8C2E3D3D-8D2A-CCEE-FC6D-74C3BB178B74}"/>
              </a:ext>
            </a:extLst>
          </p:cNvPr>
          <p:cNvPicPr>
            <a:picLocks noChangeAspect="1"/>
          </p:cNvPicPr>
          <p:nvPr/>
        </p:nvPicPr>
        <p:blipFill>
          <a:blip r:embed="rId2"/>
          <a:stretch>
            <a:fillRect/>
          </a:stretch>
        </p:blipFill>
        <p:spPr>
          <a:xfrm>
            <a:off x="835005" y="3320136"/>
            <a:ext cx="5358848" cy="2767824"/>
          </a:xfrm>
          <a:prstGeom prst="rect">
            <a:avLst/>
          </a:prstGeom>
        </p:spPr>
      </p:pic>
      <p:pic>
        <p:nvPicPr>
          <p:cNvPr id="6" name="Picture 5">
            <a:extLst>
              <a:ext uri="{FF2B5EF4-FFF2-40B4-BE49-F238E27FC236}">
                <a16:creationId xmlns:a16="http://schemas.microsoft.com/office/drawing/2014/main" id="{C43AE3A1-7C93-A9A7-8A04-64EC002A88A1}"/>
              </a:ext>
            </a:extLst>
          </p:cNvPr>
          <p:cNvPicPr>
            <a:picLocks noChangeAspect="1"/>
          </p:cNvPicPr>
          <p:nvPr/>
        </p:nvPicPr>
        <p:blipFill>
          <a:blip r:embed="rId3"/>
          <a:stretch>
            <a:fillRect/>
          </a:stretch>
        </p:blipFill>
        <p:spPr>
          <a:xfrm>
            <a:off x="6333031" y="3320136"/>
            <a:ext cx="5358848" cy="2780017"/>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1600" dirty="0"/>
              <a:t>No CRs prior to Rel-16.</a:t>
            </a:r>
          </a:p>
          <a:p>
            <a:r>
              <a:rPr lang="en-US" sz="1600" dirty="0"/>
              <a:t>Rel-16 corrections on 5G Media streaming Architecture and Stage 3.</a:t>
            </a:r>
          </a:p>
          <a:p>
            <a:r>
              <a:rPr lang="en-US" sz="1600" dirty="0"/>
              <a:t>Rel-17 corrections on</a:t>
            </a:r>
            <a:r>
              <a:rPr lang="en-US" sz="1600" dirty="0">
                <a:solidFill>
                  <a:srgbClr val="000000"/>
                </a:solidFill>
              </a:rPr>
              <a:t> 5GMS Architecture/Stage 3/Edge and MBS Stage 2/3.</a:t>
            </a:r>
            <a:endParaRPr lang="en-US" sz="1600" dirty="0"/>
          </a:p>
          <a:p>
            <a:r>
              <a:rPr lang="en-US" sz="1600" dirty="0"/>
              <a:t>Progress on all Rel-18 items (highlights):</a:t>
            </a:r>
          </a:p>
          <a:p>
            <a:pPr lvl="1"/>
            <a:r>
              <a:rPr lang="en-US" sz="1200" dirty="0"/>
              <a:t>EVS Codec Extension for Immersive Voice and Audio Services (</a:t>
            </a:r>
            <a:r>
              <a:rPr lang="en-US" sz="1200" dirty="0" err="1"/>
              <a:t>IVAS_Codec</a:t>
            </a:r>
            <a:r>
              <a:rPr lang="en-US" sz="1200" dirty="0"/>
              <a:t>) candidate selection test completed and selection agreed and brought for approval to SA; listening lab reports and the GAL report are ready for SA approval. New TS 26.258 Codec for Immersive Voice and Audio Services - C code (floating point) – v.2.0.0, for approval;</a:t>
            </a:r>
          </a:p>
          <a:p>
            <a:pPr lvl="1"/>
            <a:r>
              <a:rPr lang="en-US" sz="1200" dirty="0"/>
              <a:t>Corrections to completed Rel-18 Work Item 5GMS_Ph2 and EVEX</a:t>
            </a:r>
            <a:r>
              <a:rPr lang="en-US" sz="1200" dirty="0">
                <a:solidFill>
                  <a:prstClr val="black"/>
                </a:solidFill>
                <a:latin typeface="Calibri"/>
                <a:ea typeface="+mn-ea"/>
                <a:cs typeface="+mn-cs"/>
              </a:rPr>
              <a:t>;</a:t>
            </a:r>
            <a:endParaRPr kumimoji="0" lang="en-US" sz="1200" b="0" i="0" u="none" strike="noStrike" kern="0" cap="none" spc="0" normalizeH="0" baseline="0" noProof="0" dirty="0">
              <a:ln>
                <a:noFill/>
              </a:ln>
              <a:solidFill>
                <a:prstClr val="black"/>
              </a:solidFill>
              <a:effectLst/>
              <a:uLnTx/>
              <a:uFillTx/>
              <a:latin typeface="Calibri"/>
              <a:ea typeface="+mn-ea"/>
              <a:cs typeface="+mn-cs"/>
            </a:endParaRPr>
          </a:p>
          <a:p>
            <a:pPr lvl="1"/>
            <a:r>
              <a:rPr lang="en-US" sz="1200" dirty="0"/>
              <a:t>TEI18 upgrades to Video codecs in MTSI TS 26.114 to support HD Video;</a:t>
            </a:r>
          </a:p>
          <a:p>
            <a:pPr lvl="1"/>
            <a:r>
              <a:rPr lang="en-US" sz="1200" dirty="0"/>
              <a:t>Completed </a:t>
            </a:r>
            <a:r>
              <a:rPr lang="en-US" sz="1200" dirty="0" err="1"/>
              <a:t>FS_XRTraffic</a:t>
            </a:r>
            <a:r>
              <a:rPr lang="en-US" sz="1200" dirty="0"/>
              <a:t> - Feasibility Study on Traffic Models and Quality Evaluation Methods for Media and XR Services in 5G Systems. </a:t>
            </a:r>
            <a:r>
              <a:rPr lang="en-US" altLang="zh-CN" sz="1200" dirty="0">
                <a:cs typeface="Arial" pitchFamily="34" charset="0"/>
              </a:rPr>
              <a:t>TR 26.926 is ready for SA approval. Also agreed </a:t>
            </a:r>
            <a:r>
              <a:rPr lang="en-US" sz="1200" dirty="0"/>
              <a:t>CR to 26.926-0003r4 on XR Traffic Characteristics (Rel-18);</a:t>
            </a:r>
          </a:p>
          <a:p>
            <a:pPr lvl="1"/>
            <a:r>
              <a:rPr lang="en-US" altLang="en-US" sz="1200" dirty="0"/>
              <a:t>Agreed way forward to restructure 5GMS and RTC (</a:t>
            </a:r>
            <a:r>
              <a:rPr lang="en-US" altLang="en-US" sz="1200" dirty="0" err="1"/>
              <a:t>iRTCW</a:t>
            </a:r>
            <a:r>
              <a:rPr lang="en-US" altLang="en-US" sz="1200" dirty="0"/>
              <a:t>) specifications to perform alignment of stage 3: </a:t>
            </a:r>
            <a:r>
              <a:rPr lang="en-US" altLang="en-US" sz="1200" dirty="0" err="1"/>
              <a:t>iRTCW</a:t>
            </a:r>
            <a:r>
              <a:rPr lang="en-US" altLang="en-US" sz="1200" dirty="0"/>
              <a:t> and 5GMS_Pro_Phase 2 Work Item revised.</a:t>
            </a:r>
          </a:p>
          <a:p>
            <a:pPr lvl="1"/>
            <a:r>
              <a:rPr lang="en-US" altLang="en-US" sz="1200" dirty="0"/>
              <a:t>TR 26.941-100 - Network Slicing Extensions for 5G media services brought to SA for information.</a:t>
            </a:r>
          </a:p>
          <a:p>
            <a:r>
              <a:rPr lang="en-US" sz="1600" dirty="0">
                <a:solidFill>
                  <a:srgbClr val="000000"/>
                </a:solidFill>
              </a:rPr>
              <a:t>No new SID/WID</a:t>
            </a:r>
          </a:p>
          <a:p>
            <a:r>
              <a:rPr lang="en-US" sz="1600" dirty="0"/>
              <a:t>One ongoing SID targeting Rel-19</a:t>
            </a:r>
          </a:p>
          <a:p>
            <a:pPr lvl="1"/>
            <a:r>
              <a:rPr lang="en-US" sz="1200" dirty="0"/>
              <a:t>Study on Diverse audio Capturing system for End-user Devices </a:t>
            </a:r>
            <a:r>
              <a:rPr lang="en-US" altLang="en-US" sz="1200" dirty="0"/>
              <a:t>(</a:t>
            </a:r>
            <a:r>
              <a:rPr lang="en-US" sz="1200" dirty="0" err="1"/>
              <a:t>FS_DaCED</a:t>
            </a:r>
            <a:r>
              <a:rPr lang="en-US" altLang="en-US" sz="1200" dirty="0"/>
              <a:t>)</a:t>
            </a:r>
          </a:p>
          <a:p>
            <a:r>
              <a:rPr lang="en-US" sz="1600" dirty="0"/>
              <a:t>Keeping focus on Rel-18. Rel-19 planning to be discussed starting from December 2023</a:t>
            </a:r>
          </a:p>
          <a:p>
            <a:pPr lvl="1"/>
            <a:endParaRPr lang="en-US" sz="1200" dirty="0"/>
          </a:p>
          <a:p>
            <a:pPr lvl="1"/>
            <a:endParaRPr lang="en-US" sz="1200" dirty="0"/>
          </a:p>
          <a:p>
            <a:endParaRPr lang="en-US" sz="1600" dirty="0">
              <a:cs typeface="Arial" pitchFamily="34" charset="0"/>
            </a:endParaRPr>
          </a:p>
          <a:p>
            <a:endParaRPr lang="en-US" sz="1800" dirty="0">
              <a:cs typeface="Arial" pitchFamily="34" charset="0"/>
            </a:endParaRPr>
          </a:p>
          <a:p>
            <a:pPr lvl="2"/>
            <a:endParaRPr lang="en-US" sz="1050" dirty="0">
              <a:cs typeface="Arial" pitchFamily="34" charset="0"/>
            </a:endParaRPr>
          </a:p>
          <a:p>
            <a:pPr lvl="1"/>
            <a:endParaRPr lang="en-US" sz="1200" dirty="0"/>
          </a:p>
          <a:p>
            <a:pPr lvl="1"/>
            <a:endParaRPr lang="en-US" sz="1200" dirty="0"/>
          </a:p>
          <a:p>
            <a:pPr lvl="1"/>
            <a:endParaRPr lang="fr-FR" sz="12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1400" i="0" u="sng" strike="noStrike" dirty="0">
                <a:solidFill>
                  <a:srgbClr val="0000FF"/>
                </a:solidFill>
                <a:effectLst/>
                <a:hlinkClick r:id="rId2"/>
              </a:rPr>
              <a:t>SP-230914</a:t>
            </a:r>
            <a:r>
              <a:rPr lang="en-US" sz="1400" dirty="0"/>
              <a:t> : CRs on 5GMSA: corrections to Rel-16</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S4-231515&amp; S4-231568 : CR 26.501-0076&amp; CR 26.501-0075 [5GMSA] Clarifications to Network Assistance feature (Rel-16&amp;Rel-17).</a:t>
            </a:r>
          </a:p>
          <a:p>
            <a:pPr marL="0">
              <a:lnSpc>
                <a:spcPct val="107000"/>
              </a:lnSpc>
              <a:spcBef>
                <a:spcPts val="0"/>
              </a:spcBef>
              <a:spcAft>
                <a:spcPts val="800"/>
              </a:spcAft>
            </a:pPr>
            <a:r>
              <a:rPr lang="en-US" sz="1400" i="0" u="sng" strike="noStrike" dirty="0">
                <a:solidFill>
                  <a:srgbClr val="0000FF"/>
                </a:solidFill>
                <a:effectLst/>
                <a:hlinkClick r:id="rId3"/>
              </a:rPr>
              <a:t>SP-230912</a:t>
            </a:r>
            <a:r>
              <a:rPr lang="en-US" sz="1400" dirty="0"/>
              <a:t> : CRs on 5GMS3: corrections to Rel-16</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S4-231425: CR 26.512-0043 [5GMS3] Essential maintenance (Rel-16): corrections derived from collaboration with </a:t>
            </a:r>
            <a:r>
              <a:rPr lang="en-US" sz="1100" dirty="0">
                <a:latin typeface="Calibri" panose="020F0502020204030204" pitchFamily="34" charset="0"/>
                <a:ea typeface="Calibri" panose="020F0502020204030204" pitchFamily="34" charset="0"/>
                <a:cs typeface="Times New Roman" panose="02020603050405020304" pitchFamily="18" charset="0"/>
              </a:rPr>
              <a:t>5G-MAG.</a:t>
            </a:r>
          </a:p>
          <a:p>
            <a:pPr marL="800100" lvl="2">
              <a:lnSpc>
                <a:spcPct val="107000"/>
              </a:lnSpc>
              <a:spcBef>
                <a:spcPts val="0"/>
              </a:spcBef>
              <a:spcAft>
                <a:spcPts val="800"/>
              </a:spcAft>
            </a:pPr>
            <a:r>
              <a:rPr lang="en-US" sz="9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Note</a:t>
            </a:r>
            <a:r>
              <a:rPr lang="en-US" sz="900" dirty="0">
                <a:effectLst/>
                <a:latin typeface="Calibri" panose="020F0502020204030204" pitchFamily="34" charset="0"/>
                <a:ea typeface="Calibri" panose="020F0502020204030204" pitchFamily="34" charset="0"/>
                <a:cs typeface="Times New Roman" panose="02020603050405020304" pitchFamily="18" charset="0"/>
              </a:rPr>
              <a:t>: Company update proposed in </a:t>
            </a:r>
            <a:r>
              <a:rPr lang="en-US" sz="900" u="sng" dirty="0">
                <a:solidFill>
                  <a:srgbClr val="0000FF"/>
                </a:solidFill>
                <a:effectLst/>
                <a:latin typeface="Calibri" panose="020F0502020204030204" pitchFamily="34" charset="0"/>
                <a:ea typeface="Times New Roman" panose="02020603050405020304" pitchFamily="18" charset="0"/>
                <a:hlinkClick r:id="rId4"/>
              </a:rPr>
              <a:t>SP-231082</a:t>
            </a:r>
            <a:endParaRPr lang="en-US" sz="900" u="sng" dirty="0">
              <a:solidFill>
                <a:srgbClr val="0000FF"/>
              </a:solidFill>
              <a:effectLst/>
              <a:latin typeface="Calibri" panose="020F0502020204030204" pitchFamily="34" charset="0"/>
              <a:ea typeface="Times New Roman" panose="02020603050405020304" pitchFamily="18" charset="0"/>
            </a:endParaRPr>
          </a:p>
          <a:p>
            <a:pPr marL="400050" lvl="1">
              <a:lnSpc>
                <a:spcPct val="107000"/>
              </a:lnSpc>
              <a:spcBef>
                <a:spcPts val="0"/>
              </a:spcBef>
              <a:spcAft>
                <a:spcPts val="800"/>
              </a:spcAft>
            </a:pPr>
            <a:r>
              <a:rPr lang="en-US" sz="1100" dirty="0">
                <a:latin typeface="Calibri" panose="020F0502020204030204" pitchFamily="34" charset="0"/>
                <a:ea typeface="Calibri" panose="020F0502020204030204" pitchFamily="34" charset="0"/>
                <a:cs typeface="Times New Roman" panose="02020603050405020304" pitchFamily="18" charset="0"/>
              </a:rPr>
              <a:t>S4-231516&amp; S4-231517: CR 26.247-0181r3&amp;0182r3 [5GMS3] Removal of </a:t>
            </a:r>
            <a:r>
              <a:rPr lang="en-US" sz="1100" dirty="0" err="1">
                <a:latin typeface="Calibri" panose="020F0502020204030204" pitchFamily="34" charset="0"/>
                <a:ea typeface="Calibri" panose="020F0502020204030204" pitchFamily="34" charset="0"/>
                <a:cs typeface="Times New Roman" panose="02020603050405020304" pitchFamily="18" charset="0"/>
              </a:rPr>
              <a:t>HTTPList</a:t>
            </a:r>
            <a:r>
              <a:rPr lang="en-US" sz="1100" dirty="0">
                <a:latin typeface="Calibri" panose="020F0502020204030204" pitchFamily="34" charset="0"/>
                <a:ea typeface="Calibri" panose="020F0502020204030204" pitchFamily="34" charset="0"/>
                <a:cs typeface="Times New Roman" panose="02020603050405020304" pitchFamily="18" charset="0"/>
              </a:rPr>
              <a:t> from 3GPP Metrics (Rel-16&amp;Rel-17)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pPr>
            <a:r>
              <a:rPr lang="en-US" sz="1400" i="0" u="sng" strike="noStrike" dirty="0">
                <a:solidFill>
                  <a:srgbClr val="0000FF"/>
                </a:solidFill>
                <a:effectLst/>
                <a:hlinkClick r:id="rId5"/>
              </a:rPr>
              <a:t>SP-230913</a:t>
            </a:r>
            <a:r>
              <a:rPr lang="en-US" sz="1400" dirty="0"/>
              <a:t> : CRs on 5GMS3: corrections to Rel-17</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S4-231424: CR 26.512-0037 [5GMS3, TEI17] Essential maintenance (Rel-17): corrections derived from collaboration with </a:t>
            </a:r>
            <a:r>
              <a:rPr lang="en-US" sz="1100" dirty="0">
                <a:latin typeface="Calibri" panose="020F0502020204030204" pitchFamily="34" charset="0"/>
                <a:ea typeface="Calibri" panose="020F0502020204030204" pitchFamily="34" charset="0"/>
                <a:cs typeface="Times New Roman" panose="02020603050405020304" pitchFamily="18" charset="0"/>
              </a:rPr>
              <a:t>5G-MAG.</a:t>
            </a:r>
          </a:p>
          <a:p>
            <a:pPr marL="800100" lvl="2">
              <a:lnSpc>
                <a:spcPct val="107000"/>
              </a:lnSpc>
              <a:spcBef>
                <a:spcPts val="0"/>
              </a:spcBef>
              <a:spcAft>
                <a:spcPts val="800"/>
              </a:spcAft>
            </a:pPr>
            <a:r>
              <a:rPr lang="en-US" sz="9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Note</a:t>
            </a:r>
            <a:r>
              <a:rPr lang="en-US" sz="900" dirty="0">
                <a:effectLst/>
                <a:latin typeface="Calibri" panose="020F0502020204030204" pitchFamily="34" charset="0"/>
                <a:ea typeface="Calibri" panose="020F0502020204030204" pitchFamily="34" charset="0"/>
                <a:cs typeface="Times New Roman" panose="02020603050405020304" pitchFamily="18" charset="0"/>
              </a:rPr>
              <a:t>: Company update proposed in </a:t>
            </a:r>
            <a:r>
              <a:rPr lang="en-US" sz="900" u="sng" dirty="0">
                <a:solidFill>
                  <a:srgbClr val="0000FF"/>
                </a:solidFill>
                <a:effectLst/>
                <a:latin typeface="Calibri" panose="020F0502020204030204" pitchFamily="34" charset="0"/>
                <a:ea typeface="Times New Roman" panose="02020603050405020304" pitchFamily="18" charset="0"/>
                <a:hlinkClick r:id="rId6"/>
              </a:rPr>
              <a:t>SP-231053</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S4-231569: CR 26.512-0053r1 [5GMS3, TEI17] Content hosting essential correction (Rel-17).</a:t>
            </a:r>
          </a:p>
          <a:p>
            <a:pPr marL="0">
              <a:lnSpc>
                <a:spcPct val="107000"/>
              </a:lnSpc>
              <a:spcBef>
                <a:spcPts val="0"/>
              </a:spcBef>
              <a:spcAft>
                <a:spcPts val="800"/>
              </a:spcAft>
            </a:pPr>
            <a:r>
              <a:rPr lang="en-US" sz="1400" i="0" u="sng" strike="noStrike" dirty="0">
                <a:solidFill>
                  <a:srgbClr val="0000FF"/>
                </a:solidFill>
                <a:effectLst/>
                <a:hlinkClick r:id="rId7"/>
              </a:rPr>
              <a:t>SP-230918</a:t>
            </a:r>
            <a:r>
              <a:rPr lang="en-US" sz="1400" dirty="0"/>
              <a:t> : CRs on </a:t>
            </a:r>
            <a:r>
              <a:rPr lang="en-US" sz="1400" dirty="0">
                <a:effectLst/>
                <a:latin typeface="Calibri" panose="020F0502020204030204" pitchFamily="34" charset="0"/>
                <a:ea typeface="Calibri" panose="020F0502020204030204" pitchFamily="34" charset="0"/>
                <a:cs typeface="Times New Roman" panose="02020603050405020304" pitchFamily="18" charset="0"/>
              </a:rPr>
              <a:t>5GMS_EDGE_3</a:t>
            </a:r>
            <a:r>
              <a:rPr lang="en-US" sz="1400" dirty="0"/>
              <a:t>: corrections</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S4-231575: CR 26.512-0039r5 [5GMS_EDGE_3] Correction of EAS Discovery (Rel-17).</a:t>
            </a:r>
          </a:p>
          <a:p>
            <a:pPr marL="0">
              <a:lnSpc>
                <a:spcPct val="107000"/>
              </a:lnSpc>
              <a:spcBef>
                <a:spcPts val="0"/>
              </a:spcBef>
              <a:spcAft>
                <a:spcPts val="800"/>
              </a:spcAft>
            </a:pPr>
            <a:r>
              <a:rPr lang="en-US" sz="1400" u="sng" dirty="0">
                <a:solidFill>
                  <a:srgbClr val="0000FF"/>
                </a:solidFill>
                <a:hlinkClick r:id="rId8"/>
              </a:rPr>
              <a:t>SP-230915</a:t>
            </a:r>
            <a:r>
              <a:rPr lang="en-US" sz="1400" dirty="0"/>
              <a:t> : CRs on </a:t>
            </a:r>
            <a:r>
              <a:rPr lang="en-US" sz="1400" dirty="0">
                <a:effectLst/>
                <a:latin typeface="Calibri" panose="020F0502020204030204" pitchFamily="34" charset="0"/>
                <a:ea typeface="Calibri" panose="020F0502020204030204" pitchFamily="34" charset="0"/>
                <a:cs typeface="Times New Roman" panose="02020603050405020304" pitchFamily="18" charset="0"/>
              </a:rPr>
              <a:t>5MBUSA</a:t>
            </a:r>
            <a:r>
              <a:rPr lang="en-US" sz="1400" dirty="0"/>
              <a:t>: corrections</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S4-231159: CR 26.502-0024r1 [5MBUSA] Essential clarifications and corrections (Rel-17).</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S4-231422: CR 26.502-0025r2 [5MBUSA] Correction of Service Area mapping (Rel-17).</a:t>
            </a:r>
          </a:p>
          <a:p>
            <a:pPr marL="0">
              <a:lnSpc>
                <a:spcPct val="107000"/>
              </a:lnSpc>
              <a:spcBef>
                <a:spcPts val="0"/>
              </a:spcBef>
              <a:spcAft>
                <a:spcPts val="800"/>
              </a:spcAft>
            </a:pPr>
            <a:r>
              <a:rPr lang="en-US" sz="1400" u="sng" dirty="0">
                <a:solidFill>
                  <a:srgbClr val="0000FF"/>
                </a:solidFill>
                <a:hlinkClick r:id="rId9"/>
              </a:rPr>
              <a:t>SP-230916</a:t>
            </a:r>
            <a:r>
              <a:rPr lang="en-US" sz="1400" dirty="0"/>
              <a:t> : CRs on </a:t>
            </a:r>
            <a:r>
              <a:rPr lang="en-US" sz="1400" dirty="0">
                <a:effectLst/>
                <a:latin typeface="Calibri" panose="020F0502020204030204" pitchFamily="34" charset="0"/>
                <a:ea typeface="Calibri" panose="020F0502020204030204" pitchFamily="34" charset="0"/>
                <a:cs typeface="Times New Roman" panose="02020603050405020304" pitchFamily="18" charset="0"/>
              </a:rPr>
              <a:t>5MBP3</a:t>
            </a:r>
            <a:r>
              <a:rPr lang="en-US" sz="1400" dirty="0"/>
              <a:t>: corrections</a:t>
            </a:r>
          </a:p>
          <a:p>
            <a:pPr marL="400050" lvl="1">
              <a:lnSpc>
                <a:spcPct val="107000"/>
              </a:lnSpc>
              <a:spcBef>
                <a:spcPts val="0"/>
              </a:spcBef>
              <a:spcAft>
                <a:spcPts val="800"/>
              </a:spcAft>
            </a:pPr>
            <a:r>
              <a:rPr lang="en-US" sz="1100" dirty="0">
                <a:latin typeface="Calibri" panose="020F0502020204030204" pitchFamily="34" charset="0"/>
                <a:ea typeface="Calibri" panose="020F0502020204030204" pitchFamily="34" charset="0"/>
                <a:cs typeface="Times New Roman" panose="02020603050405020304" pitchFamily="18" charset="0"/>
              </a:rPr>
              <a:t>S4-231594: CR 26.517-0010r3 [5MBP3] API for unicast retrieval of MBS User Service Announcement (Rel-17)</a:t>
            </a:r>
            <a:endParaRPr lang="en-US" sz="1200" dirty="0"/>
          </a:p>
        </p:txBody>
      </p:sp>
    </p:spTree>
    <p:extLst>
      <p:ext uri="{BB962C8B-B14F-4D97-AF65-F5344CB8AC3E}">
        <p14:creationId xmlns:p14="http://schemas.microsoft.com/office/powerpoint/2010/main" val="23176070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97122</TotalTime>
  <Words>7241</Words>
  <Application>Microsoft Office PowerPoint</Application>
  <PresentationFormat>Widescreen</PresentationFormat>
  <Paragraphs>1053</Paragraphs>
  <Slides>41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-apple-system</vt:lpstr>
      <vt:lpstr>Arial</vt:lpstr>
      <vt:lpstr>Arial </vt:lpstr>
      <vt:lpstr>Calibri</vt:lpstr>
      <vt:lpstr>Times New Roman</vt:lpstr>
      <vt:lpstr>Office Theme</vt:lpstr>
      <vt:lpstr>     TSG SA WG4 (SA4) Status Report at TSG SA#101    </vt:lpstr>
      <vt:lpstr>Outline</vt:lpstr>
      <vt:lpstr>SA4 leadership and subgroups</vt:lpstr>
      <vt:lpstr>Meetings held since SA#100 </vt:lpstr>
      <vt:lpstr>Calendar of future meetings - 1</vt:lpstr>
      <vt:lpstr>Calendar of future meetings - 2</vt:lpstr>
      <vt:lpstr>SA4 meeting statistics</vt:lpstr>
      <vt:lpstr>SA4 progress highlights </vt:lpstr>
      <vt:lpstr>CRs to features in Release 17 and earlier</vt:lpstr>
      <vt:lpstr>Overview of work progress  Rel-18 Work Items 1/2</vt:lpstr>
      <vt:lpstr>Overview of work progress  Rel-18 Work Items 2/2</vt:lpstr>
      <vt:lpstr>CRs to completed Rel-18 items and TEI18</vt:lpstr>
      <vt:lpstr>Immersive Real-time Communication for WebRTC (iRTCW)</vt:lpstr>
      <vt:lpstr>Media Capabilities for Augmented Reality (MeCAR)</vt:lpstr>
      <vt:lpstr>IMS-based AR Conversational Services (IBACS)</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 - 1/2</vt:lpstr>
      <vt:lpstr>EVS Codec Extension for Immersive Voice and Audio Services (IVAS_Codec) - 2/2</vt:lpstr>
      <vt:lpstr>Enhancements to UE Testing (eUET)</vt:lpstr>
      <vt:lpstr>Enhanced Multiparty RTT  (MP_RTT)</vt:lpstr>
      <vt:lpstr>Immersive Audio for Split Rendering Scenarios (ISAR)</vt:lpstr>
      <vt:lpstr>5G-Advanced media PROfiles for MessagIng SErvices (PROMISE)</vt:lpstr>
      <vt:lpstr>5G Media Streaming Protocols Phase 2 (5GMS_Pro_Ph2)</vt:lpstr>
      <vt:lpstr>Overview of work progress  Study Items</vt:lpstr>
      <vt:lpstr>Feasibility Study on Typical Traffic Characteristics for XR Services and other Media (FS_XRTraffic)</vt:lpstr>
      <vt:lpstr>Feasibility Study on Artificial Intelligence (AI) and Machine Learning (ML) for Media (FS_AI4Media)</vt:lpstr>
      <vt:lpstr>Study on Media Streaming aspects of Network Slicing Phase 2 (FS_MS_NS_Ph2)</vt:lpstr>
      <vt:lpstr>Feasibility Study on the enhancements for immersive Real-time Communication for WebRTC (FS_eiRTCW)</vt:lpstr>
      <vt:lpstr>Feasibility Study on AR and MR QoE Metrics (FS_ARMRQoE)</vt:lpstr>
      <vt:lpstr>Study on Diverse audio Capturing system for End-user Devices (FS_DaCED)</vt:lpstr>
      <vt:lpstr>Feasibility Study on Film Grain synthesis (FS_FGS)</vt:lpstr>
      <vt:lpstr>Feasibility Study on new HEVC profiles and operating points (FS_HEVC_Profiles)</vt:lpstr>
      <vt:lpstr>Feasibility Study on Avatars for Real-Time Communication (FS_AVATAR)</vt:lpstr>
      <vt:lpstr>New Work and Study Item(s)</vt:lpstr>
      <vt:lpstr>Dependencies on IETF drafts in SA4</vt:lpstr>
      <vt:lpstr>SA4 Rel-19 capacity</vt:lpstr>
      <vt:lpstr>SA4 agreements for Rel-19</vt:lpstr>
      <vt:lpstr>Summary of action items</vt:lpstr>
      <vt:lpstr>SA4#125 VC election and 3GPP Excellence Award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2989</cp:revision>
  <cp:lastPrinted>2016-09-13T11:31:59Z</cp:lastPrinted>
  <dcterms:created xsi:type="dcterms:W3CDTF">2008-08-30T09:32:10Z</dcterms:created>
  <dcterms:modified xsi:type="dcterms:W3CDTF">2023-09-06T16:51:49Z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